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3" r:id="rId4"/>
    <p:sldId id="257" r:id="rId5"/>
    <p:sldId id="269" r:id="rId6"/>
    <p:sldId id="275" r:id="rId7"/>
    <p:sldId id="276" r:id="rId8"/>
    <p:sldId id="277" r:id="rId9"/>
    <p:sldId id="267" r:id="rId10"/>
    <p:sldId id="271" r:id="rId11"/>
    <p:sldId id="272" r:id="rId12"/>
    <p:sldId id="259" r:id="rId13"/>
    <p:sldId id="258" r:id="rId14"/>
    <p:sldId id="260" r:id="rId15"/>
    <p:sldId id="261" r:id="rId16"/>
    <p:sldId id="264" r:id="rId17"/>
    <p:sldId id="265" r:id="rId18"/>
    <p:sldId id="263" r:id="rId19"/>
    <p:sldId id="270" r:id="rId20"/>
    <p:sldId id="278" r:id="rId21"/>
    <p:sldId id="280" r:id="rId22"/>
    <p:sldId id="279" r:id="rId23"/>
    <p:sldId id="281" r:id="rId24"/>
    <p:sldId id="274" r:id="rId25"/>
    <p:sldId id="282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2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CFEF8-BA4F-4A94-9A8F-D15FE932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EAB613-8FE5-4B7B-9FEF-108417B6E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B9E29A-A04A-4ED0-B17F-D177D62BE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A484-5FFE-46FA-8623-50439C2B40EC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7D032C-914D-487C-850A-CC6F49C90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005A52-0B31-403C-9F5F-F1A2832B3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4320-6725-442B-AF0A-32620DAE6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13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28388-2762-48B4-9290-E08A31A00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91594D-462A-4743-8DAA-910CE0790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1D1C06-BCD4-4FCF-88A0-9CA41DB7D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A484-5FFE-46FA-8623-50439C2B40EC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3C3C9-B68C-4332-910D-46F564458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8FD764-30E5-485D-A606-16EDD444A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4320-6725-442B-AF0A-32620DAE6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93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3198E8-DA4A-4D4A-8F83-B03622AABA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7C9D3F-7564-41FC-BAEE-EEBF0493D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566CBD-4F14-4517-B119-80BB15078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A484-5FFE-46FA-8623-50439C2B40EC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43A20-DF36-457E-9C69-230E680F7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CA596B-C5AE-4C82-94AF-35FB9E32B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4320-6725-442B-AF0A-32620DAE6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32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730C27-177A-461F-BB1A-6F07605E9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DDF6A0-C535-48C6-BF34-FB0BB9A95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A917A9-02B8-4531-88A1-AEBCB4D0C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A484-5FFE-46FA-8623-50439C2B40EC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91DAE9-943A-432B-9AA7-6C37CEA78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EA7ABB-7A9A-47B4-9AD4-A3C0B404F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4320-6725-442B-AF0A-32620DAE6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37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092A44-45FB-40F2-8C9F-D4EB1F54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5454FB-CB46-4F24-9E44-508A233BB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79442A-36CA-4CC4-B598-E326DD3D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A484-5FFE-46FA-8623-50439C2B40EC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744219-AB6F-43EB-B496-B3B04BDE9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95608B-7058-469C-BAAC-7473E194E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4320-6725-442B-AF0A-32620DAE6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3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30935-1134-40A0-86C5-28B4C8789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EA09A6-F721-46B0-9B97-58DCD8F8D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94F871-7891-4D30-8E97-660BB1B7E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E12F8D-6F90-40D7-B75C-D9DB1269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A484-5FFE-46FA-8623-50439C2B40EC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75B3A2-6192-4FC4-8E42-8645BA77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5759E8-5DF1-47E4-AE90-EC1156716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4320-6725-442B-AF0A-32620DAE6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99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946B7-4838-4E53-8B86-2901CBE7D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CDEC9A-8B57-424A-8010-05E8F1510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FE3372-7CB3-45C8-B7E8-38C3826B7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089C24-E494-437F-9C89-26E57B314E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92FEC2-72AB-4678-98B1-9839B3BF01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4A8E5FE-7A98-476C-83C0-5CBD93EEF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A484-5FFE-46FA-8623-50439C2B40EC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D758706-A795-49A9-B054-C49897400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2F839A-FBB8-425E-B31F-B97170CD2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4320-6725-442B-AF0A-32620DAE6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24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7046E-5FA2-4783-9521-DE7305196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565735-7509-44D3-B8F6-91B11408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A484-5FFE-46FA-8623-50439C2B40EC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38986F-DE28-48FA-93FA-143151306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F642E6-2A5E-4B14-B5E3-CCFB6FB7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4320-6725-442B-AF0A-32620DAE6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02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248A79F-4AFB-4854-B69C-C94312C7F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A484-5FFE-46FA-8623-50439C2B40EC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6675D8-66FA-4BAC-B352-AA16E4D5E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688150-5D2A-4616-A804-23849231A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4320-6725-442B-AF0A-32620DAE6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06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B92D76-EE64-4773-B012-7F24B458E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C30622-C3BB-4BA3-854F-801A4B2C6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7CA811-448D-4C1E-AC47-10594763A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C30216-1FCA-450C-A4FC-FA208C1D4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A484-5FFE-46FA-8623-50439C2B40EC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6C2361-5616-4C7A-90EF-7B3B83909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8D646D-8384-4C27-BFAF-670CD886E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4320-6725-442B-AF0A-32620DAE6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4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3C23B-DC7E-4D33-AF83-395728B2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3CA6C05-3EE3-44B0-B235-2A19EB2723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7B1027-5E1F-4CCC-8542-B9C6726F7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46193F-9C71-4496-9A6B-63879473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A484-5FFE-46FA-8623-50439C2B40EC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D9EA2A-8951-4F38-959A-CA4AFB987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83317A-D72E-4524-BAB7-0CB4C0C58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4320-6725-442B-AF0A-32620DAE6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921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36D97-0961-473E-B6D6-466037AB1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C339AF-A24F-4A50-8BD4-46580D80B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DFE49B-2A5D-4157-8CC9-F06FA09A0E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8A484-5FFE-46FA-8623-50439C2B40EC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FA75A9-863C-474B-8AC4-684BDB9C6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979999-65E7-41A8-98F0-B22074E33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04320-6725-442B-AF0A-32620DAE6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57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AB4E0-9F52-4D3B-AE6A-C7B0FD4F1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836" y="1122363"/>
            <a:ext cx="9892146" cy="2858510"/>
          </a:xfrm>
        </p:spPr>
        <p:txBody>
          <a:bodyPr>
            <a:normAutofit fontScale="90000"/>
          </a:bodyPr>
          <a:lstStyle/>
          <a:p>
            <a:r>
              <a:rPr lang="ru-RU" sz="7200" dirty="0"/>
              <a:t>Космическая электроразведка</a:t>
            </a:r>
            <a:br>
              <a:rPr lang="ru-RU" sz="7200" dirty="0"/>
            </a:br>
            <a:r>
              <a:rPr lang="ru-RU" sz="7200" dirty="0"/>
              <a:t>(история и перспективы)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D80EBA-C7C0-4F99-B810-C59B1CAA1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85252"/>
            <a:ext cx="9144000" cy="672547"/>
          </a:xfrm>
        </p:spPr>
        <p:txBody>
          <a:bodyPr>
            <a:normAutofit/>
          </a:bodyPr>
          <a:lstStyle/>
          <a:p>
            <a:r>
              <a:rPr lang="ru-RU" sz="3600" dirty="0"/>
              <a:t>Пушкарев Павел Юрьевич</a:t>
            </a:r>
          </a:p>
        </p:txBody>
      </p:sp>
    </p:spTree>
    <p:extLst>
      <p:ext uri="{BB962C8B-B14F-4D97-AF65-F5344CB8AC3E}">
        <p14:creationId xmlns:p14="http://schemas.microsoft.com/office/powerpoint/2010/main" val="140636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48011-149F-0248-F04D-3151FFB16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Наблюдения с орбиты Земли в 2000-х годах</a:t>
            </a:r>
          </a:p>
        </p:txBody>
      </p:sp>
      <p:pic>
        <p:nvPicPr>
          <p:cNvPr id="4" name="Picture 3" descr="C:\Documents and Settings\Administrator\My Documents\My Pictures\oersted7t.jpg">
            <a:extLst>
              <a:ext uri="{FF2B5EF4-FFF2-40B4-BE49-F238E27FC236}">
                <a16:creationId xmlns:a16="http://schemas.microsoft.com/office/drawing/2014/main" id="{B8CADEC9-6277-858A-7AA0-49DFF965C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17" y="1719496"/>
            <a:ext cx="1071562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dministrator\My Documents\My Pictures\sac-c.mini">
            <a:extLst>
              <a:ext uri="{FF2B5EF4-FFF2-40B4-BE49-F238E27FC236}">
                <a16:creationId xmlns:a16="http://schemas.microsoft.com/office/drawing/2014/main" id="{64B31BDE-2B51-36A7-7701-FD997FECC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279" y="4920997"/>
            <a:ext cx="1071563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Documents and Settings\Administrator\My Documents\My Pictures\champ_inspace.li">
            <a:extLst>
              <a:ext uri="{FF2B5EF4-FFF2-40B4-BE49-F238E27FC236}">
                <a16:creationId xmlns:a16="http://schemas.microsoft.com/office/drawing/2014/main" id="{F8A24AC2-B42B-EB0E-1EB1-B52DAF80E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80" y="3465727"/>
            <a:ext cx="149701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4A40340E-EF86-C52F-F25D-26212D0D6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267" y="1824838"/>
            <a:ext cx="58578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Calibri" panose="020F0502020204030204" pitchFamily="34" charset="0"/>
              </a:rPr>
              <a:t>Время жизни</a:t>
            </a:r>
            <a:r>
              <a:rPr lang="en-US" altLang="ru-RU" sz="2000" dirty="0">
                <a:latin typeface="Calibri" panose="020F0502020204030204" pitchFamily="34" charset="0"/>
              </a:rPr>
              <a:t> 1999 - </a:t>
            </a:r>
            <a:r>
              <a:rPr lang="ru-RU" altLang="ru-RU" sz="2000" dirty="0">
                <a:latin typeface="Calibri" panose="020F0502020204030204" pitchFamily="34" charset="0"/>
              </a:rPr>
              <a:t>2013</a:t>
            </a:r>
            <a:endParaRPr lang="en-US" altLang="ru-RU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sz="2000" dirty="0">
                <a:latin typeface="Calibri" panose="020F0502020204030204" pitchFamily="34" charset="0"/>
              </a:rPr>
              <a:t>Высота</a:t>
            </a:r>
            <a:r>
              <a:rPr lang="en-US" altLang="ru-RU" sz="2000" dirty="0">
                <a:latin typeface="Calibri" panose="020F0502020204030204" pitchFamily="34" charset="0"/>
              </a:rPr>
              <a:t> 6</a:t>
            </a:r>
            <a:r>
              <a:rPr lang="ru-RU" altLang="ru-RU" sz="2000" dirty="0">
                <a:latin typeface="Calibri" panose="020F0502020204030204" pitchFamily="34" charset="0"/>
              </a:rPr>
              <a:t>3</a:t>
            </a:r>
            <a:r>
              <a:rPr lang="en-US" altLang="ru-RU" sz="2000" dirty="0">
                <a:latin typeface="Calibri" panose="020F0502020204030204" pitchFamily="34" charset="0"/>
              </a:rPr>
              <a:t>0-8</a:t>
            </a:r>
            <a:r>
              <a:rPr lang="ru-RU" altLang="ru-RU" sz="2000" dirty="0">
                <a:latin typeface="Calibri" panose="020F0502020204030204" pitchFamily="34" charset="0"/>
              </a:rPr>
              <a:t>8</a:t>
            </a:r>
            <a:r>
              <a:rPr lang="en-US" altLang="ru-RU" sz="2000" dirty="0">
                <a:latin typeface="Calibri" panose="020F0502020204030204" pitchFamily="34" charset="0"/>
              </a:rPr>
              <a:t>0 </a:t>
            </a:r>
            <a:r>
              <a:rPr lang="ru-RU" altLang="ru-RU" sz="2000" dirty="0">
                <a:latin typeface="Calibri" panose="020F0502020204030204" pitchFamily="34" charset="0"/>
              </a:rPr>
              <a:t>км</a:t>
            </a:r>
            <a:endParaRPr lang="en-US" altLang="ru-RU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sz="2000" dirty="0">
                <a:latin typeface="Calibri" panose="020F0502020204030204" pitchFamily="34" charset="0"/>
              </a:rPr>
              <a:t>Период вращения</a:t>
            </a:r>
            <a:r>
              <a:rPr lang="en-US" altLang="ru-RU" sz="2000" dirty="0">
                <a:latin typeface="Calibri" panose="020F0502020204030204" pitchFamily="34" charset="0"/>
              </a:rPr>
              <a:t> ~ 100 </a:t>
            </a:r>
            <a:r>
              <a:rPr lang="ru-RU" altLang="ru-RU" sz="2000" dirty="0">
                <a:latin typeface="Calibri" panose="020F0502020204030204" pitchFamily="34" charset="0"/>
              </a:rPr>
              <a:t>минут</a:t>
            </a:r>
            <a:endParaRPr lang="en-US" altLang="ru-RU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sz="2000" dirty="0">
                <a:latin typeface="Calibri" panose="020F0502020204030204" pitchFamily="34" charset="0"/>
              </a:rPr>
              <a:t>Векторные данные</a:t>
            </a:r>
            <a:endParaRPr lang="en-US" altLang="ru-RU" sz="2000" dirty="0"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65401D-1A3B-97D2-1D71-6C8B34C53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642" y="1709133"/>
            <a:ext cx="7429500" cy="1604214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 type="non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F6D154-F3A9-8730-F1C3-F3B5C363D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043" y="3479267"/>
            <a:ext cx="8274050" cy="1272336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 type="non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FB3AE4F1-69D4-BEFB-26B7-5B653E6A4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630" y="3447497"/>
            <a:ext cx="47926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Calibri" panose="020F0502020204030204" pitchFamily="34" charset="0"/>
              </a:rPr>
              <a:t>Время жизни</a:t>
            </a:r>
            <a:r>
              <a:rPr lang="en-US" altLang="ru-RU" sz="2000" dirty="0">
                <a:latin typeface="Calibri" panose="020F0502020204030204" pitchFamily="34" charset="0"/>
              </a:rPr>
              <a:t> 2000 - </a:t>
            </a:r>
            <a:r>
              <a:rPr lang="ru-RU" altLang="ru-RU" sz="2000" dirty="0">
                <a:latin typeface="Calibri" panose="020F0502020204030204" pitchFamily="34" charset="0"/>
              </a:rPr>
              <a:t>2010</a:t>
            </a:r>
            <a:endParaRPr lang="en-US" altLang="ru-RU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sz="2000" dirty="0">
                <a:latin typeface="Calibri" panose="020F0502020204030204" pitchFamily="34" charset="0"/>
              </a:rPr>
              <a:t>Высота</a:t>
            </a:r>
            <a:r>
              <a:rPr lang="en-US" altLang="ru-RU" sz="2000" dirty="0">
                <a:latin typeface="Calibri" panose="020F0502020204030204" pitchFamily="34" charset="0"/>
              </a:rPr>
              <a:t> ~ 350-450 </a:t>
            </a:r>
            <a:r>
              <a:rPr lang="ru-RU" altLang="ru-RU" sz="2000" dirty="0">
                <a:latin typeface="Calibri" panose="020F0502020204030204" pitchFamily="34" charset="0"/>
              </a:rPr>
              <a:t>км</a:t>
            </a:r>
            <a:endParaRPr lang="en-US" altLang="ru-RU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sz="2000" dirty="0">
                <a:latin typeface="Calibri" panose="020F0502020204030204" pitchFamily="34" charset="0"/>
              </a:rPr>
              <a:t>Период вращения</a:t>
            </a:r>
            <a:r>
              <a:rPr lang="en-US" altLang="ru-RU" sz="2000" dirty="0">
                <a:latin typeface="Calibri" panose="020F0502020204030204" pitchFamily="34" charset="0"/>
              </a:rPr>
              <a:t> ~ 90 </a:t>
            </a:r>
            <a:r>
              <a:rPr lang="ru-RU" altLang="ru-RU" sz="2000" dirty="0">
                <a:latin typeface="Calibri" panose="020F0502020204030204" pitchFamily="34" charset="0"/>
              </a:rPr>
              <a:t>минут</a:t>
            </a:r>
            <a:endParaRPr lang="en-US" altLang="ru-RU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sz="2000" dirty="0">
                <a:latin typeface="Calibri" panose="020F0502020204030204" pitchFamily="34" charset="0"/>
              </a:rPr>
              <a:t>Векторные данные</a:t>
            </a:r>
            <a:endParaRPr lang="en-US" altLang="ru-RU" sz="2000" dirty="0">
              <a:latin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6D4517-F135-8ECB-5B9C-16441B5FE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442" y="4920998"/>
            <a:ext cx="7454900" cy="154305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 type="non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FB1CE399-ED88-7284-C81B-53D5FE927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267" y="5025592"/>
            <a:ext cx="47593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Calibri" panose="020F0502020204030204" pitchFamily="34" charset="0"/>
              </a:rPr>
              <a:t>Время жизни</a:t>
            </a:r>
            <a:r>
              <a:rPr lang="en-US" altLang="ru-RU" sz="2000" dirty="0">
                <a:latin typeface="Calibri" panose="020F0502020204030204" pitchFamily="34" charset="0"/>
              </a:rPr>
              <a:t> 2000</a:t>
            </a:r>
            <a:r>
              <a:rPr lang="ru-RU" altLang="ru-RU" sz="2000" dirty="0">
                <a:latin typeface="Calibri" panose="020F0502020204030204" pitchFamily="34" charset="0"/>
              </a:rPr>
              <a:t> </a:t>
            </a:r>
            <a:r>
              <a:rPr lang="en-US" altLang="ru-RU" sz="2000" dirty="0">
                <a:latin typeface="Calibri" panose="020F0502020204030204" pitchFamily="34" charset="0"/>
              </a:rPr>
              <a:t>-</a:t>
            </a:r>
            <a:r>
              <a:rPr lang="ru-RU" altLang="ru-RU" sz="2000" dirty="0">
                <a:latin typeface="Calibri" panose="020F0502020204030204" pitchFamily="34" charset="0"/>
              </a:rPr>
              <a:t> </a:t>
            </a:r>
            <a:r>
              <a:rPr lang="en-US" altLang="ru-RU" sz="2000" dirty="0">
                <a:latin typeface="Calibri" panose="020F0502020204030204" pitchFamily="34" charset="0"/>
              </a:rPr>
              <a:t>2005</a:t>
            </a:r>
          </a:p>
          <a:p>
            <a:pPr eaLnBrk="1" hangingPunct="1"/>
            <a:r>
              <a:rPr lang="ru-RU" altLang="ru-RU" sz="2000" dirty="0">
                <a:latin typeface="Calibri" panose="020F0502020204030204" pitchFamily="34" charset="0"/>
              </a:rPr>
              <a:t>Высота</a:t>
            </a:r>
            <a:r>
              <a:rPr lang="en-US" altLang="ru-RU" sz="2000" dirty="0">
                <a:latin typeface="Calibri" panose="020F0502020204030204" pitchFamily="34" charset="0"/>
              </a:rPr>
              <a:t> ~ 700 </a:t>
            </a:r>
            <a:r>
              <a:rPr lang="ru-RU" altLang="ru-RU" sz="2000" dirty="0">
                <a:latin typeface="Calibri" panose="020F0502020204030204" pitchFamily="34" charset="0"/>
              </a:rPr>
              <a:t>км</a:t>
            </a:r>
            <a:endParaRPr lang="en-US" altLang="ru-RU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sz="2000" dirty="0">
                <a:latin typeface="Calibri" panose="020F0502020204030204" pitchFamily="34" charset="0"/>
              </a:rPr>
              <a:t>Период вращения</a:t>
            </a:r>
            <a:r>
              <a:rPr lang="en-US" altLang="ru-RU" sz="2000" dirty="0">
                <a:latin typeface="Calibri" panose="020F0502020204030204" pitchFamily="34" charset="0"/>
              </a:rPr>
              <a:t> ~ 100 </a:t>
            </a:r>
            <a:r>
              <a:rPr lang="ru-RU" altLang="ru-RU" sz="2000" dirty="0">
                <a:latin typeface="Calibri" panose="020F0502020204030204" pitchFamily="34" charset="0"/>
              </a:rPr>
              <a:t>минут</a:t>
            </a:r>
            <a:endParaRPr lang="en-US" altLang="ru-RU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sz="2000" dirty="0">
                <a:latin typeface="Calibri" panose="020F0502020204030204" pitchFamily="34" charset="0"/>
              </a:rPr>
              <a:t>Скалярные данные</a:t>
            </a:r>
            <a:endParaRPr lang="en-US" altLang="ru-RU" sz="2000" dirty="0">
              <a:latin typeface="Calibri" panose="020F0502020204030204" pitchFamily="34" charset="0"/>
            </a:endParaRP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3EFA42A7-D06C-4B51-54EE-B366529E8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267" y="1885356"/>
            <a:ext cx="2347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ru-RU" sz="2000" i="1">
                <a:solidFill>
                  <a:schemeClr val="accent2"/>
                </a:solidFill>
                <a:latin typeface="Calibri" panose="020F0502020204030204" pitchFamily="34" charset="0"/>
              </a:rPr>
              <a:t>Ørsted (Denmark)</a:t>
            </a:r>
            <a:endParaRPr lang="en-US" altLang="ru-RU" sz="2000" i="1">
              <a:latin typeface="Calibri" panose="020F0502020204030204" pitchFamily="34" charset="0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22FE2B3-DE31-B850-638C-DB5B8FB8C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8480" y="3455435"/>
            <a:ext cx="2468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ru-RU" sz="2000" i="1">
                <a:solidFill>
                  <a:schemeClr val="accent2"/>
                </a:solidFill>
                <a:latin typeface="Calibri" panose="020F0502020204030204" pitchFamily="34" charset="0"/>
              </a:rPr>
              <a:t>CHAMP (Germany)</a:t>
            </a:r>
            <a:endParaRPr lang="en-US" altLang="ru-RU" sz="2000">
              <a:latin typeface="Calibri" panose="020F0502020204030204" pitchFamily="34" charset="0"/>
            </a:endParaRP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C819F499-0472-C41E-3E64-3C892063F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5342" y="5097030"/>
            <a:ext cx="2143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ru-RU" sz="2000" i="1">
                <a:solidFill>
                  <a:schemeClr val="accent2"/>
                </a:solidFill>
                <a:latin typeface="Calibri" panose="020F0502020204030204" pitchFamily="34" charset="0"/>
              </a:rPr>
              <a:t>SAC-C</a:t>
            </a:r>
          </a:p>
          <a:p>
            <a:pPr eaLnBrk="1" hangingPunct="1"/>
            <a:r>
              <a:rPr lang="da-DK" altLang="ru-RU" sz="2000" i="1">
                <a:solidFill>
                  <a:schemeClr val="accent2"/>
                </a:solidFill>
                <a:latin typeface="Calibri" panose="020F0502020204030204" pitchFamily="34" charset="0"/>
              </a:rPr>
              <a:t>(USA/Denmark/</a:t>
            </a:r>
          </a:p>
          <a:p>
            <a:pPr eaLnBrk="1" hangingPunct="1"/>
            <a:r>
              <a:rPr lang="da-DK" altLang="ru-RU" sz="2000" i="1">
                <a:solidFill>
                  <a:schemeClr val="accent2"/>
                </a:solidFill>
                <a:latin typeface="Calibri" panose="020F0502020204030204" pitchFamily="34" charset="0"/>
              </a:rPr>
              <a:t>Argentine)</a:t>
            </a:r>
            <a:endParaRPr lang="en-US" altLang="ru-RU" sz="2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916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95A58-7395-4C1D-489A-D488E2CB0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</a:t>
            </a:r>
            <a:r>
              <a:rPr lang="en-US" dirty="0"/>
              <a:t>ESA Swarm (c 2013)</a:t>
            </a:r>
            <a:endParaRPr lang="ru-RU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50009E35-80E8-E876-F6D5-F5F09642C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/>
          <a:stretch>
            <a:fillRect/>
          </a:stretch>
        </p:blipFill>
        <p:spPr bwMode="auto">
          <a:xfrm>
            <a:off x="1999145" y="2259426"/>
            <a:ext cx="5632450" cy="41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8590B6A4-F02E-3512-7FD0-D19B99397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645" y="1429164"/>
            <a:ext cx="3514725" cy="281146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642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58D96C-E1DC-405B-8FB3-58C93ED1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«Методика электромагнитного зондирования Луны»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12198B-8CB7-4912-BC5F-2197E6494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Отчёт М.Н. Бердичевского, М.С. Красса и В.Е. Фадеева (ГФ МГУ), 1973</a:t>
            </a:r>
          </a:p>
          <a:p>
            <a:r>
              <a:rPr lang="ru-RU" dirty="0"/>
              <a:t>К 1973 году на Луне побывали «Аполлоны» и «Луноходы»</a:t>
            </a:r>
          </a:p>
          <a:p>
            <a:r>
              <a:rPr lang="ru-RU" dirty="0"/>
              <a:t>Выполнены расчёты компонент ЭМ поля Луны (состоящей из непроводящей оболочки и проводящего ядра) под воздействием солнечного ветра</a:t>
            </a:r>
          </a:p>
          <a:p>
            <a:r>
              <a:rPr lang="ru-RU" dirty="0"/>
              <a:t>Предложены методы зондирования: 1) по магнитным компонентам на Луне и её орбите</a:t>
            </a:r>
            <a:r>
              <a:rPr lang="en-US" dirty="0"/>
              <a:t>;</a:t>
            </a:r>
            <a:r>
              <a:rPr lang="ru-RU" dirty="0"/>
              <a:t> 2) по горизонтальным компонентам электрического и магнитного полей на поверхности</a:t>
            </a:r>
          </a:p>
          <a:p>
            <a:r>
              <a:rPr lang="ru-RU" dirty="0"/>
              <a:t>Основные результаты опубликованы в статье: Бердичевский М.Н., Красс М.С. Расчёт переменного электромагнитного поля Луны. Физика Земли, 1976, № 10, с. 73-83.</a:t>
            </a:r>
          </a:p>
        </p:txBody>
      </p:sp>
    </p:spTree>
    <p:extLst>
      <p:ext uri="{BB962C8B-B14F-4D97-AF65-F5344CB8AC3E}">
        <p14:creationId xmlns:p14="http://schemas.microsoft.com/office/powerpoint/2010/main" val="2182282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761707-432F-4187-98DE-6D8CA1277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Глубинная электропроводность Луны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56EE04-8605-41DF-8D16-57BBE72AC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6" y="1597025"/>
            <a:ext cx="7350710" cy="464026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Vanyan</a:t>
            </a:r>
            <a:r>
              <a:rPr lang="en-US" dirty="0"/>
              <a:t> L.L. The electrical conductivity of the Moon. Geophysical Surveys, 1980, No. 4, p. 173-185.</a:t>
            </a:r>
            <a:endParaRPr lang="ru-RU" dirty="0"/>
          </a:p>
          <a:p>
            <a:r>
              <a:rPr lang="ru-RU" dirty="0"/>
              <a:t>Из-за высокого сопротивления верхних слоев возможно лишь индукционное возбуждение токов в Луне</a:t>
            </a:r>
          </a:p>
          <a:p>
            <a:r>
              <a:rPr lang="ru-RU" dirty="0"/>
              <a:t>Луна не имеет магнитосферы и ионосферы, но существует система токов, связанная с межпланетной плазмой (солнечным ветром)</a:t>
            </a:r>
            <a:endParaRPr lang="en-US" dirty="0"/>
          </a:p>
          <a:p>
            <a:r>
              <a:rPr lang="ru-RU" dirty="0"/>
              <a:t>В первом приближении можно рассматривать Луну в поле </a:t>
            </a:r>
            <a:r>
              <a:rPr lang="ru-RU" dirty="0" err="1"/>
              <a:t>плосковолнового</a:t>
            </a:r>
            <a:r>
              <a:rPr lang="ru-RU" dirty="0"/>
              <a:t> источника</a:t>
            </a:r>
          </a:p>
          <a:p>
            <a:endParaRPr lang="en-US" dirty="0"/>
          </a:p>
          <a:p>
            <a:endParaRPr lang="ru-RU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C859043-06CA-418D-8546-03CBBD888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171" y="1597025"/>
            <a:ext cx="3468687" cy="464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119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B1879-5154-4514-8B56-69DBD30A7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Асимметричная модель ЭМ индукции в Луне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F7FA60-5D0B-46C4-8112-46FFBD6DF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Луна проходит через три области: неискажённого солнечного ветра, </a:t>
            </a:r>
            <a:r>
              <a:rPr lang="ru-RU" dirty="0" err="1"/>
              <a:t>магнитослой</a:t>
            </a:r>
            <a:r>
              <a:rPr lang="ru-RU" dirty="0"/>
              <a:t> и хвост магнитосферы Земли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33EBBF2-E672-4ECF-BC06-604DC2EAD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1966" y="3001638"/>
            <a:ext cx="62674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58489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12939-9D33-45C4-A586-B0702B049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Асимметричная модель ЭМ индукции в Луне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A41EF4-4123-4866-A1D5-14AF861FF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 тёмной стороны Луны заряженные частицы (солнечного ветра) отсутствуют</a:t>
            </a:r>
          </a:p>
          <a:p>
            <a:r>
              <a:rPr lang="ru-RU" dirty="0"/>
              <a:t>Поле индуцированных в Луне токов далеко распространяется лишь в области тени</a:t>
            </a:r>
          </a:p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FCB9770-7A78-4DDA-8714-56B4BAFE3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7977" y="3817641"/>
            <a:ext cx="4646295" cy="268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92270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B28B5E-EFDA-4873-BFFD-957C43CE3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Методика МВЗ Луны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739AAA-4149-442E-BD49-7EB6336BA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845"/>
            <a:ext cx="10515600" cy="254514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На дневной стороне в компоненте </a:t>
            </a:r>
            <a:r>
              <a:rPr lang="en-US" dirty="0" err="1"/>
              <a:t>H</a:t>
            </a:r>
            <a:r>
              <a:rPr lang="en-US" dirty="0" err="1">
                <a:latin typeface="Symbol" panose="05050102010706020507" pitchFamily="18" charset="2"/>
              </a:rPr>
              <a:t>t</a:t>
            </a:r>
            <a:r>
              <a:rPr lang="ru-RU" dirty="0"/>
              <a:t> преобладает внутренняя часть (связанная с токами в Луне), а </a:t>
            </a:r>
            <a:r>
              <a:rPr lang="en-US" dirty="0" err="1"/>
              <a:t>Hr</a:t>
            </a:r>
            <a:r>
              <a:rPr lang="ru-RU" dirty="0"/>
              <a:t> неинформативна</a:t>
            </a:r>
          </a:p>
          <a:p>
            <a:r>
              <a:rPr lang="ru-RU" dirty="0"/>
              <a:t>На ночной стороне, напротив, информативна </a:t>
            </a:r>
            <a:r>
              <a:rPr lang="en-US" dirty="0" err="1"/>
              <a:t>Hr</a:t>
            </a:r>
            <a:endParaRPr lang="ru-RU" dirty="0"/>
          </a:p>
          <a:p>
            <a:r>
              <a:rPr lang="ru-RU" dirty="0"/>
              <a:t>Измеряется компонента на поверхности Луны </a:t>
            </a:r>
            <a:r>
              <a:rPr lang="en-US" dirty="0"/>
              <a:t>H </a:t>
            </a:r>
            <a:r>
              <a:rPr lang="ru-RU" dirty="0"/>
              <a:t>и та же компонента внешнего поля </a:t>
            </a:r>
            <a:r>
              <a:rPr lang="en-US" dirty="0"/>
              <a:t>H</a:t>
            </a:r>
            <a:r>
              <a:rPr lang="en-US" baseline="-25000" dirty="0"/>
              <a:t>0</a:t>
            </a:r>
            <a:r>
              <a:rPr lang="ru-RU" dirty="0"/>
              <a:t> (на орбите) (например, </a:t>
            </a:r>
            <a:r>
              <a:rPr lang="en-US" dirty="0"/>
              <a:t>Apollo-12 </a:t>
            </a:r>
            <a:r>
              <a:rPr lang="ru-RU" dirty="0"/>
              <a:t>и </a:t>
            </a:r>
            <a:r>
              <a:rPr lang="en-US" dirty="0"/>
              <a:t>Explorer</a:t>
            </a:r>
            <a:r>
              <a:rPr lang="ru-RU" dirty="0"/>
              <a:t>-</a:t>
            </a:r>
            <a:r>
              <a:rPr lang="en-US" dirty="0"/>
              <a:t>35</a:t>
            </a:r>
            <a:r>
              <a:rPr lang="ru-RU" dirty="0"/>
              <a:t>)</a:t>
            </a:r>
            <a:endParaRPr lang="ru-RU" baseline="-25000" dirty="0"/>
          </a:p>
          <a:p>
            <a:r>
              <a:rPr lang="ru-RU" dirty="0"/>
              <a:t>По отношению </a:t>
            </a:r>
            <a:r>
              <a:rPr lang="en-US" dirty="0"/>
              <a:t>H/H</a:t>
            </a:r>
            <a:r>
              <a:rPr lang="en-US" baseline="-25000" dirty="0"/>
              <a:t>0</a:t>
            </a:r>
            <a:r>
              <a:rPr lang="ru-RU" dirty="0"/>
              <a:t> считается кажущееся сопротивление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601C9B-39B5-4553-A717-49E78E29B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5308" y="4370772"/>
            <a:ext cx="7483793" cy="223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6536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833616-EB3B-4974-A9C3-E142D7157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Методика МВЗ Луны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FA556C-BF01-402D-BA1C-9B5D1C51A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15866" cy="4351338"/>
          </a:xfrm>
        </p:spPr>
        <p:txBody>
          <a:bodyPr/>
          <a:lstStyle/>
          <a:p>
            <a:r>
              <a:rPr lang="ru-RU" dirty="0"/>
              <a:t>Другой подход – синхронное измерение в двух точках поверхности</a:t>
            </a:r>
          </a:p>
          <a:p>
            <a:r>
              <a:rPr lang="ru-RU" dirty="0"/>
              <a:t>В 1973 году одновременно работали магнитометры миссий </a:t>
            </a:r>
            <a:r>
              <a:rPr lang="en-US" dirty="0"/>
              <a:t>Apollo-16</a:t>
            </a:r>
            <a:r>
              <a:rPr lang="ru-RU" dirty="0"/>
              <a:t> и Луноход-2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83890D4-D69C-4B01-8498-D382574DA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903" y="1864993"/>
            <a:ext cx="4343400" cy="417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4519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6BF7F-DD23-43D4-837B-472471285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МВЗ Луны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45C1219-F7B6-4108-914D-FD8F2BA92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0907" y="1619091"/>
            <a:ext cx="633412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3D26E702-96F1-4A87-80CC-E8FE9B741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29109" cy="4351338"/>
          </a:xfrm>
        </p:spPr>
        <p:txBody>
          <a:bodyPr>
            <a:normAutofit/>
          </a:bodyPr>
          <a:lstStyle/>
          <a:p>
            <a:r>
              <a:rPr lang="ru-RU" dirty="0"/>
              <a:t>Кривая МВЗ, построенная по данным </a:t>
            </a:r>
            <a:r>
              <a:rPr lang="en-US" dirty="0"/>
              <a:t>Apollo-12 </a:t>
            </a:r>
            <a:r>
              <a:rPr lang="ru-RU" dirty="0"/>
              <a:t>и спутника </a:t>
            </a:r>
            <a:r>
              <a:rPr lang="en-US" dirty="0"/>
              <a:t>Explorer 35 (</a:t>
            </a:r>
            <a:r>
              <a:rPr lang="ru-RU" dirty="0"/>
              <a:t>справа), и геоэлектрическая модель (слева)</a:t>
            </a:r>
          </a:p>
        </p:txBody>
      </p:sp>
    </p:spTree>
    <p:extLst>
      <p:ext uri="{BB962C8B-B14F-4D97-AF65-F5344CB8AC3E}">
        <p14:creationId xmlns:p14="http://schemas.microsoft.com/office/powerpoint/2010/main" val="3974783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8C73F-5092-09C3-484F-FE5FC8CB6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6328" cy="1325563"/>
          </a:xfrm>
        </p:spPr>
        <p:txBody>
          <a:bodyPr/>
          <a:lstStyle/>
          <a:p>
            <a:r>
              <a:rPr lang="ru-RU" dirty="0"/>
              <a:t>Развитие методики исследований Луны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C9AF6F-E07B-5A06-E588-3DCB4A78D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6" y="1861137"/>
            <a:ext cx="11070454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2008 г. в рамках проекта «Луна-Глоб» (позднее «Луна-25») ЛЦ ИКИ НАНУ было предложено подготовить магнитометр, а ИГФ НАНУ занимался разработкой методики наблюдений и интерпретации </a:t>
            </a:r>
          </a:p>
          <a:p>
            <a:r>
              <a:rPr lang="ru-RU" dirty="0" err="1"/>
              <a:t>Рокитянский</a:t>
            </a:r>
            <a:r>
              <a:rPr lang="ru-RU" dirty="0"/>
              <a:t> И.И., Терёшин А.В. Исследование электропроводности Луны (итоги и перспективы). Геофизический журнал, 2010, № 5.</a:t>
            </a:r>
          </a:p>
          <a:p>
            <a:r>
              <a:rPr lang="ru-RU" dirty="0"/>
              <a:t>Отмечена необходимость рассмотрения не только индукционного, но и гальванического возбуждения Луны, а также недоучёт этого и других факторов в работах предшественников</a:t>
            </a:r>
          </a:p>
          <a:p>
            <a:r>
              <a:rPr lang="ru-RU" dirty="0"/>
              <a:t>Предложена программа исследований Луны, включающая многоточечные синхронные наблюдения на поверхности и орбитах, а также локальные индукционные зондирования с контролируемым источником</a:t>
            </a:r>
          </a:p>
        </p:txBody>
      </p:sp>
    </p:spTree>
    <p:extLst>
      <p:ext uri="{BB962C8B-B14F-4D97-AF65-F5344CB8AC3E}">
        <p14:creationId xmlns:p14="http://schemas.microsoft.com/office/powerpoint/2010/main" val="1816835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CF22A-733D-0849-D929-F8BD3D0E4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Направления исследований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90A787-DDB6-C32D-7272-CD7CAC844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00930" cy="4351338"/>
          </a:xfrm>
        </p:spPr>
        <p:txBody>
          <a:bodyPr>
            <a:normAutofit fontScale="92500"/>
          </a:bodyPr>
          <a:lstStyle/>
          <a:p>
            <a:r>
              <a:rPr lang="ru-RU" sz="3200" dirty="0"/>
              <a:t>Изучение Земли, Луны, Марса…</a:t>
            </a:r>
          </a:p>
          <a:p>
            <a:r>
              <a:rPr lang="ru-RU" sz="3200" dirty="0"/>
              <a:t>С поверхности и с орбиты</a:t>
            </a:r>
          </a:p>
          <a:p>
            <a:endParaRPr lang="ru-RU" sz="3200" dirty="0"/>
          </a:p>
          <a:p>
            <a:r>
              <a:rPr lang="ru-RU" sz="3200" dirty="0"/>
              <a:t>Низкие сопротивления, как правило, обеспечивает вода</a:t>
            </a:r>
          </a:p>
          <a:p>
            <a:endParaRPr lang="ru-RU" sz="3200" dirty="0"/>
          </a:p>
          <a:p>
            <a:r>
              <a:rPr lang="ru-RU" sz="3200" dirty="0"/>
              <a:t>ЭМ зондирования с контролируемым источником, а также магнитотеллурические (относительно </a:t>
            </a:r>
            <a:r>
              <a:rPr lang="ru-RU" sz="3200" dirty="0" err="1"/>
              <a:t>малоглубинные</a:t>
            </a:r>
            <a:r>
              <a:rPr lang="ru-RU" sz="3200" dirty="0"/>
              <a:t>)</a:t>
            </a:r>
          </a:p>
          <a:p>
            <a:r>
              <a:rPr lang="ru-RU" sz="3200" dirty="0"/>
              <a:t>Глубинные магнитовариационные зондирования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493645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045E23-AABC-FF06-04DD-D0479104B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Современные зондирования мантии Луны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857404-E9AF-CC06-3F85-E0224C9D7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Mittelholz</a:t>
            </a:r>
            <a:r>
              <a:rPr lang="en-US" dirty="0"/>
              <a:t> A., </a:t>
            </a:r>
            <a:r>
              <a:rPr lang="en-US" dirty="0" err="1"/>
              <a:t>Grayver</a:t>
            </a:r>
            <a:r>
              <a:rPr lang="en-US" dirty="0"/>
              <a:t> A., Khan A., </a:t>
            </a:r>
            <a:r>
              <a:rPr lang="en-US" dirty="0" err="1"/>
              <a:t>Kuvshinov</a:t>
            </a:r>
            <a:r>
              <a:rPr lang="en-US" dirty="0"/>
              <a:t> A. The global conductivity structure of the Lunar upper and </a:t>
            </a:r>
            <a:r>
              <a:rPr lang="en-US" dirty="0" err="1"/>
              <a:t>midmantle</a:t>
            </a:r>
            <a:r>
              <a:rPr lang="en-US" dirty="0"/>
              <a:t>. Journal of Geophysical Research: Planets, 2021, 126(11)</a:t>
            </a:r>
            <a:r>
              <a:rPr lang="ru-RU" dirty="0"/>
              <a:t>.</a:t>
            </a:r>
          </a:p>
          <a:p>
            <a:r>
              <a:rPr lang="ru-RU" dirty="0"/>
              <a:t>Данные орбитальных миссий </a:t>
            </a:r>
            <a:r>
              <a:rPr lang="en-US" dirty="0"/>
              <a:t>Lunar Prospector </a:t>
            </a:r>
            <a:r>
              <a:rPr lang="ru-RU" dirty="0"/>
              <a:t>(США, 1998-1999) и </a:t>
            </a:r>
            <a:r>
              <a:rPr lang="en-US" dirty="0" err="1"/>
              <a:t>Kaguya</a:t>
            </a:r>
            <a:r>
              <a:rPr lang="en-US" dirty="0"/>
              <a:t> / Selene (</a:t>
            </a:r>
            <a:r>
              <a:rPr lang="ru-RU" dirty="0"/>
              <a:t>Япония, </a:t>
            </a:r>
            <a:r>
              <a:rPr lang="en-US" dirty="0"/>
              <a:t>2007-2009)</a:t>
            </a:r>
            <a:r>
              <a:rPr lang="ru-RU" dirty="0"/>
              <a:t>.</a:t>
            </a:r>
          </a:p>
          <a:p>
            <a:r>
              <a:rPr lang="ru-RU" dirty="0"/>
              <a:t>Рассматривалась Луна в хвосте магнитосферы Земли, где магнитное поле можно считать потенциальным и применим стандартный подход к магнитовариационному зондированию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760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8DF35-6A3B-06CC-3974-B65C8E413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Современные зондирования мантии Луны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6B890B-C4FB-E4C5-9BB1-7EA45D66C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09" y="1686759"/>
            <a:ext cx="4501994" cy="48871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B34506-8DB7-5302-6559-AA646FEAE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284" y="1686759"/>
            <a:ext cx="5884793" cy="488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70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4973B-554D-1502-EEA5-3567E0917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Электропроводность мантии Марса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F7279E-28A0-F819-81F3-F6B5A968C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803" y="1825625"/>
            <a:ext cx="10955045" cy="4351338"/>
          </a:xfrm>
        </p:spPr>
        <p:txBody>
          <a:bodyPr/>
          <a:lstStyle/>
          <a:p>
            <a:r>
              <a:rPr lang="en-US" dirty="0"/>
              <a:t>Mars Global Surveyor (1999-2006)</a:t>
            </a:r>
            <a:r>
              <a:rPr lang="ru-RU" dirty="0"/>
              <a:t>, трёхкомпонентные орбитальные измерения магнитного поля</a:t>
            </a:r>
          </a:p>
          <a:p>
            <a:r>
              <a:rPr lang="en-US" dirty="0"/>
              <a:t>Civet F., </a:t>
            </a:r>
            <a:r>
              <a:rPr lang="en-US" dirty="0" err="1"/>
              <a:t>Tarits</a:t>
            </a:r>
            <a:r>
              <a:rPr lang="en-US" dirty="0"/>
              <a:t> P. Electrical conductivity of the mantle of Mars from MGS magnetic observations. Earth, Planets and Space, 2014, 66:85.</a:t>
            </a:r>
          </a:p>
          <a:p>
            <a:r>
              <a:rPr lang="ru-RU" dirty="0"/>
              <a:t>Постоянное поле было вычтено, использовались данные с ночной стороны</a:t>
            </a:r>
          </a:p>
          <a:p>
            <a:r>
              <a:rPr lang="ru-RU" dirty="0"/>
              <a:t>Оценена электропроводность мантии до глубины 1600 км (радиус Марса 3400 км)</a:t>
            </a:r>
          </a:p>
        </p:txBody>
      </p:sp>
    </p:spTree>
    <p:extLst>
      <p:ext uri="{BB962C8B-B14F-4D97-AF65-F5344CB8AC3E}">
        <p14:creationId xmlns:p14="http://schemas.microsoft.com/office/powerpoint/2010/main" val="3772172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4973B-554D-1502-EEA5-3567E0917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Электропроводность мантии Марса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F7279E-28A0-F819-81F3-F6B5A968C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803" y="2526962"/>
            <a:ext cx="5761609" cy="2577699"/>
          </a:xfrm>
        </p:spPr>
        <p:txBody>
          <a:bodyPr>
            <a:normAutofit/>
          </a:bodyPr>
          <a:lstStyle/>
          <a:p>
            <a:r>
              <a:rPr lang="ru-RU" dirty="0"/>
              <a:t>Электропроводность плавно нарастает с глубиной, на 1000 км наблюдается  скачок</a:t>
            </a:r>
          </a:p>
          <a:p>
            <a:r>
              <a:rPr lang="ru-RU" dirty="0"/>
              <a:t>Глубже 1300 км результаты ненадёжны, на 1600 км предполагается проводящее ядро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12E54B-8CCE-8A6D-7D2F-C766AA3DB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391" y="1459868"/>
            <a:ext cx="5010078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9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A2D81E-C5FB-E9AE-C93B-F82EEF2EB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Марсианские миссии с магнитометрами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491FFB-03C2-E0D1-6869-94B4A6EEE1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5" t="24677" r="4034" b="3411"/>
          <a:stretch/>
        </p:blipFill>
        <p:spPr>
          <a:xfrm>
            <a:off x="242455" y="1637072"/>
            <a:ext cx="11520000" cy="49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73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BEC4A4-5064-DCAB-7D7A-B01A7613D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Промежуточные итоги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3E1A53-622C-C214-4A55-5ECA28AE3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Проводились методические и аппаратурные разработки для </a:t>
            </a:r>
            <a:r>
              <a:rPr lang="ru-RU" dirty="0" err="1"/>
              <a:t>малоглубинной</a:t>
            </a:r>
            <a:r>
              <a:rPr lang="ru-RU" dirty="0"/>
              <a:t> электроразведки Луны и Марса с помощью индукционных зондирований в частотной и временной области</a:t>
            </a:r>
          </a:p>
          <a:p>
            <a:r>
              <a:rPr lang="ru-RU" dirty="0"/>
              <a:t>Спутниковые МВ зондирования Земли позволяют строить 3</a:t>
            </a:r>
            <a:r>
              <a:rPr lang="en-US" dirty="0"/>
              <a:t>D</a:t>
            </a:r>
            <a:r>
              <a:rPr lang="ru-RU" dirty="0"/>
              <a:t> модели электропроводности мантии</a:t>
            </a:r>
          </a:p>
          <a:p>
            <a:r>
              <a:rPr lang="ru-RU" dirty="0"/>
              <a:t>Поверхностные и спутниковые МВ зондирования Луны и Марса использовались для построения 1</a:t>
            </a:r>
            <a:r>
              <a:rPr lang="en-US" dirty="0"/>
              <a:t>D</a:t>
            </a:r>
            <a:r>
              <a:rPr lang="ru-RU" dirty="0"/>
              <a:t> моделей их глубинной электропроводности</a:t>
            </a:r>
          </a:p>
        </p:txBody>
      </p:sp>
    </p:spTree>
    <p:extLst>
      <p:ext uri="{BB962C8B-B14F-4D97-AF65-F5344CB8AC3E}">
        <p14:creationId xmlns:p14="http://schemas.microsoft.com/office/powerpoint/2010/main" val="1714548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489D05-EA15-6800-1502-6353362B8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Обзор работ, в которых сопоставляются различные методы электроразведки и оцениваются их возможности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7F7F1A-562F-0D93-8329-64F4D12145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928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3C280-C000-1F7B-01E8-2D450E583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3" y="365125"/>
            <a:ext cx="11600872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Conference on the Geophysical Detection of Subsurface Water on Mars (Houston 2001)</a:t>
            </a:r>
            <a:r>
              <a:rPr lang="ru-RU" sz="3200" b="1" dirty="0"/>
              <a:t>.</a:t>
            </a:r>
            <a:r>
              <a:rPr lang="en-US" sz="3200" b="1" dirty="0"/>
              <a:t> </a:t>
            </a:r>
            <a:r>
              <a:rPr lang="ru-RU" sz="3200" b="1" i="1" dirty="0"/>
              <a:t>Избранные тезисы.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86F65F-D318-E7E4-4CBF-B356DDB81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73" y="1825625"/>
            <a:ext cx="11600872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err="1"/>
              <a:t>Berthelier</a:t>
            </a:r>
            <a:r>
              <a:rPr lang="en-US" sz="2400" dirty="0"/>
              <a:t> &amp; Ney (France). The GPR experiment on </a:t>
            </a:r>
            <a:r>
              <a:rPr lang="en-US" sz="2400" dirty="0" err="1"/>
              <a:t>NetLander</a:t>
            </a:r>
            <a:r>
              <a:rPr lang="en-US" sz="2400" dirty="0"/>
              <a:t>: objectives, description of the instrument and simulated performances. </a:t>
            </a:r>
            <a:r>
              <a:rPr lang="ru-RU" sz="2400" i="1" dirty="0"/>
              <a:t>Миссия </a:t>
            </a:r>
            <a:r>
              <a:rPr lang="en-US" sz="2400" i="1" dirty="0" err="1"/>
              <a:t>NetLander</a:t>
            </a:r>
            <a:r>
              <a:rPr lang="en-US" sz="2400" i="1" dirty="0"/>
              <a:t> </a:t>
            </a:r>
            <a:r>
              <a:rPr lang="ru-RU" sz="2400" i="1" dirty="0"/>
              <a:t>была отменена.</a:t>
            </a:r>
          </a:p>
          <a:p>
            <a:r>
              <a:rPr lang="en-BB" sz="2400" dirty="0" err="1"/>
              <a:t>Picardi</a:t>
            </a:r>
            <a:r>
              <a:rPr lang="en-BB" sz="2400" dirty="0"/>
              <a:t> et al. (Italy). The Mars high resolution advanced radar for 2005 space mission. </a:t>
            </a:r>
            <a:r>
              <a:rPr lang="ru-RU" sz="2400" i="1" dirty="0"/>
              <a:t>Орбитальные миссии </a:t>
            </a:r>
            <a:r>
              <a:rPr lang="en-US" sz="2400" i="1" dirty="0"/>
              <a:t>MARSIS </a:t>
            </a:r>
            <a:r>
              <a:rPr lang="ru-RU" sz="2400" i="1" dirty="0"/>
              <a:t>и </a:t>
            </a:r>
            <a:r>
              <a:rPr lang="en-US" sz="2400" i="1" dirty="0"/>
              <a:t>SHARAD</a:t>
            </a:r>
            <a:r>
              <a:rPr lang="en-BB" sz="2400" i="1" dirty="0"/>
              <a:t> </a:t>
            </a:r>
            <a:r>
              <a:rPr lang="ru-RU" sz="2400" i="1" dirty="0"/>
              <a:t>заработали в 2005 и 2006 годах.</a:t>
            </a:r>
            <a:r>
              <a:rPr lang="ru-RU" sz="2400" dirty="0"/>
              <a:t> </a:t>
            </a:r>
          </a:p>
          <a:p>
            <a:r>
              <a:rPr lang="en-US" sz="2400" dirty="0" err="1"/>
              <a:t>Connerney</a:t>
            </a:r>
            <a:r>
              <a:rPr lang="en-US" sz="2400" dirty="0"/>
              <a:t> and Acuna (USA). Detection of subsurface water on Mars by controlled and natural source electromagnetic induction. </a:t>
            </a:r>
            <a:r>
              <a:rPr lang="ru-RU" sz="2400" i="1" dirty="0"/>
              <a:t>Теоретические размышления.</a:t>
            </a:r>
          </a:p>
          <a:p>
            <a:r>
              <a:rPr lang="en-US" sz="2400" dirty="0"/>
              <a:t>Costard et al. (France). Martian volatile-rich-reservoirs: a review of the </a:t>
            </a:r>
            <a:r>
              <a:rPr lang="en-US" sz="2400" dirty="0" err="1"/>
              <a:t>NetLander</a:t>
            </a:r>
            <a:r>
              <a:rPr lang="en-US" sz="2400" dirty="0"/>
              <a:t> payload contribution.</a:t>
            </a:r>
            <a:r>
              <a:rPr lang="en-BB" sz="2400" dirty="0"/>
              <a:t> </a:t>
            </a:r>
            <a:r>
              <a:rPr lang="ru-RU" sz="2400" i="1" dirty="0"/>
              <a:t>В т.ч. трёхкомпонентные феррозондовые магнитометры.</a:t>
            </a:r>
          </a:p>
          <a:p>
            <a:r>
              <a:rPr lang="en-US" sz="2400" dirty="0"/>
              <a:t>Grant et al. (USA). A rover deployed ground penetrating radar on Mars.</a:t>
            </a:r>
          </a:p>
          <a:p>
            <a:r>
              <a:rPr lang="en-US" sz="2400" dirty="0"/>
              <a:t>Grimm (USA). Low-frequency electromagnetic exploration for groundwater on Mars.</a:t>
            </a:r>
            <a:endParaRPr lang="ru-RU" sz="2400" dirty="0"/>
          </a:p>
          <a:p>
            <a:r>
              <a:rPr lang="en-US" sz="2400" dirty="0" err="1"/>
              <a:t>Ozorovich</a:t>
            </a:r>
            <a:r>
              <a:rPr lang="en-US" sz="2400" dirty="0"/>
              <a:t> et al. (Russia). Possibilities of using MARSES instrument for long-term monitoring and subsurface studies in arctic and arid lands.</a:t>
            </a:r>
          </a:p>
          <a:p>
            <a:r>
              <a:rPr lang="en-US" sz="2400" dirty="0" err="1"/>
              <a:t>Shchuko</a:t>
            </a:r>
            <a:r>
              <a:rPr lang="en-US" sz="2400" dirty="0"/>
              <a:t> et al. (Russia). Martian underground water detection: thermal model and simulations of radar pulse propagation.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49617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65C0E-E583-DA30-A18F-5BBF52431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409" y="365125"/>
            <a:ext cx="6879381" cy="1325563"/>
          </a:xfrm>
        </p:spPr>
        <p:txBody>
          <a:bodyPr>
            <a:noAutofit/>
          </a:bodyPr>
          <a:lstStyle/>
          <a:p>
            <a:r>
              <a:rPr lang="ru-RU" sz="3200" b="1" dirty="0"/>
              <a:t>Низкочастотные ЭМ исследования при поиске подземных вод на Марсе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38EAE6-6D74-B8D3-A8EC-B68BD78D2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2411" y="1825625"/>
            <a:ext cx="6879380" cy="1351008"/>
          </a:xfrm>
        </p:spPr>
        <p:txBody>
          <a:bodyPr>
            <a:normAutofit/>
          </a:bodyPr>
          <a:lstStyle/>
          <a:p>
            <a:r>
              <a:rPr lang="en-US" sz="2400" dirty="0"/>
              <a:t>Grimm R.E. Low-frequency electromagnetic exploration for groundwater on Mars. J. </a:t>
            </a:r>
            <a:r>
              <a:rPr lang="en-US" sz="2400" dirty="0" err="1"/>
              <a:t>Geophys</a:t>
            </a:r>
            <a:r>
              <a:rPr lang="en-US" sz="2400" dirty="0"/>
              <a:t>. Res., </a:t>
            </a:r>
            <a:r>
              <a:rPr lang="en-US" sz="2400" b="1" dirty="0"/>
              <a:t>2002</a:t>
            </a:r>
            <a:r>
              <a:rPr lang="en-US" sz="2400" dirty="0"/>
              <a:t>, 31 p.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D049AD-8418-BA91-B32B-883521ECF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25" y="235820"/>
            <a:ext cx="4142489" cy="28115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CC6F67-F9EA-DD00-DD98-E23792562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25" y="3161628"/>
            <a:ext cx="4166655" cy="35067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D5C4B7B-3C10-B560-61BE-772D0DF5B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410" y="3267209"/>
            <a:ext cx="6879380" cy="329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69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61CE9-70CB-1878-2115-0361FFA6A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365126"/>
            <a:ext cx="11619345" cy="567748"/>
          </a:xfrm>
        </p:spPr>
        <p:txBody>
          <a:bodyPr>
            <a:normAutofit/>
          </a:bodyPr>
          <a:lstStyle/>
          <a:p>
            <a:r>
              <a:rPr lang="ru-RU" sz="3200" b="1" dirty="0"/>
              <a:t>Сравнение методов ЗСБ, ЯМР, Георадар при поиске воды на Марсе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7EE036-8A38-C77E-18C5-382C949CF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265382"/>
            <a:ext cx="11619345" cy="5357091"/>
          </a:xfrm>
        </p:spPr>
        <p:txBody>
          <a:bodyPr>
            <a:normAutofit/>
          </a:bodyPr>
          <a:lstStyle/>
          <a:p>
            <a:r>
              <a:rPr lang="en-US" sz="2400" dirty="0"/>
              <a:t>Grimm R.E. A comparison of time domain electromagnetic and surface nuclear magnetic resonance sounding for subsurface water on Mars. J. </a:t>
            </a:r>
            <a:r>
              <a:rPr lang="en-US" sz="2400" dirty="0" err="1"/>
              <a:t>Geophys</a:t>
            </a:r>
            <a:r>
              <a:rPr lang="en-US" sz="2400" dirty="0"/>
              <a:t>. Res., </a:t>
            </a:r>
            <a:r>
              <a:rPr lang="en-US" sz="2400" b="1" dirty="0"/>
              <a:t>2003</a:t>
            </a:r>
            <a:r>
              <a:rPr lang="en-US" sz="2400" dirty="0"/>
              <a:t>, 10 p.</a:t>
            </a:r>
          </a:p>
          <a:p>
            <a:r>
              <a:rPr lang="en-US" sz="2400" dirty="0"/>
              <a:t>Grimm R.E. Comparison of ground-penetrating radar and low-frequency electromagnetic sounding for detection and characterization of ground water on Mars. Sixth International Conference on Mars, </a:t>
            </a:r>
            <a:r>
              <a:rPr lang="en-US" sz="2400" b="1" dirty="0"/>
              <a:t>2003</a:t>
            </a:r>
            <a:r>
              <a:rPr lang="en-US" sz="2400" dirty="0"/>
              <a:t>, 4 p.</a:t>
            </a:r>
          </a:p>
          <a:p>
            <a:r>
              <a:rPr lang="ru-RU" sz="2400" dirty="0"/>
              <a:t>ЗСБ обеспечит глубинность до нескольких км, но аномалии могут быть связаны как с водой, так и с глинами или рудными электронопроводящими минералами</a:t>
            </a:r>
          </a:p>
          <a:p>
            <a:r>
              <a:rPr lang="ru-RU" sz="2400" dirty="0"/>
              <a:t>ЯМР чувствителен только к воде, но его глубинность ограничена первыми десятками метров из-за очень слабого магнитного поля Марса</a:t>
            </a:r>
          </a:p>
          <a:p>
            <a:r>
              <a:rPr lang="ru-RU" sz="2400" dirty="0"/>
              <a:t>Если на Земле волновая структура ЭМ поля чаще всего проявляется на частотах свыше 1 МГц, то на (</a:t>
            </a:r>
            <a:r>
              <a:rPr lang="ru-RU" sz="2400" dirty="0" err="1"/>
              <a:t>высокоомном</a:t>
            </a:r>
            <a:r>
              <a:rPr lang="ru-RU" sz="2400" dirty="0"/>
              <a:t>) Марсе это может быть порядка 1 кГц</a:t>
            </a:r>
          </a:p>
          <a:p>
            <a:r>
              <a:rPr lang="ru-RU" sz="2400" dirty="0"/>
              <a:t>Радар обладает более высоким разрешением, но меньшей (чем у ЗСБ) глубинностью и чувствительностью к воде из-за затухания, многократных отражений и меньшего контраста по </a:t>
            </a:r>
            <a:r>
              <a:rPr lang="en-US" sz="2400" dirty="0">
                <a:latin typeface="Symbol" panose="05050102010706020507" pitchFamily="18" charset="2"/>
              </a:rPr>
              <a:t>e</a:t>
            </a:r>
            <a:r>
              <a:rPr lang="en-US" sz="2400" dirty="0"/>
              <a:t> (</a:t>
            </a:r>
            <a:r>
              <a:rPr lang="ru-RU" sz="2400" dirty="0"/>
              <a:t>чем по </a:t>
            </a:r>
            <a:r>
              <a:rPr lang="en-US" sz="2400" dirty="0">
                <a:latin typeface="Symbol" panose="05050102010706020507" pitchFamily="18" charset="2"/>
              </a:rPr>
              <a:t>s</a:t>
            </a:r>
            <a:r>
              <a:rPr lang="en-US" sz="2400" dirty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27917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B1C63-BC1B-3866-CD92-D140A8157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ЭМ зондирования с контролируемым источником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58D1B9-F5F1-ADCC-0DBB-E51EDF609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5425"/>
            <a:ext cx="7888550" cy="4202313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/>
              <a:t>Используется генератор, подключаемый к заземлённой линии или к незаземлённой петле</a:t>
            </a:r>
            <a:r>
              <a:rPr lang="en-US" sz="2800" dirty="0"/>
              <a:t>/</a:t>
            </a:r>
            <a:r>
              <a:rPr lang="ru-RU" sz="2800" dirty="0"/>
              <a:t>рамке</a:t>
            </a:r>
          </a:p>
          <a:p>
            <a:r>
              <a:rPr lang="ru-RU" sz="2800" dirty="0"/>
              <a:t>Измеряются компоненты электрического и</a:t>
            </a:r>
            <a:r>
              <a:rPr lang="en-US" sz="2800" dirty="0"/>
              <a:t>/</a:t>
            </a:r>
            <a:r>
              <a:rPr lang="ru-RU" sz="2800" dirty="0"/>
              <a:t>или магнитного поля</a:t>
            </a:r>
          </a:p>
          <a:p>
            <a:r>
              <a:rPr lang="ru-RU" sz="2800" dirty="0"/>
              <a:t>Возможно использование постоянного, гармонического и импульсного поля</a:t>
            </a:r>
          </a:p>
          <a:p>
            <a:r>
              <a:rPr lang="ru-RU" sz="2800" dirty="0"/>
              <a:t>Глубинность исследования – от первых метров до нескольких километров</a:t>
            </a:r>
          </a:p>
          <a:p>
            <a:r>
              <a:rPr lang="ru-RU" sz="2800" dirty="0"/>
              <a:t>Помимо наземных, возможны измерения в </a:t>
            </a:r>
            <a:r>
              <a:rPr lang="ru-RU" sz="2800" dirty="0" err="1"/>
              <a:t>аэро</a:t>
            </a:r>
            <a:r>
              <a:rPr lang="ru-RU" sz="2800" dirty="0"/>
              <a:t>-варианте, в т.ч. с помощью БПЛА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80063A-D8BA-AE78-2D4D-ABA68989EA6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016" y="1681136"/>
            <a:ext cx="2666667" cy="198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589FB8-FE50-DC40-2E2A-0D4CED40B9D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047" y="3828105"/>
            <a:ext cx="2762636" cy="2476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2777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A41032-8EEF-C480-E90E-68BFDBEB6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328" y="295565"/>
            <a:ext cx="11619343" cy="794326"/>
          </a:xfrm>
        </p:spPr>
        <p:txBody>
          <a:bodyPr>
            <a:normAutofit/>
          </a:bodyPr>
          <a:lstStyle/>
          <a:p>
            <a:r>
              <a:rPr lang="ru-RU" sz="3200" b="1" dirty="0"/>
              <a:t>Электропроводность вещества</a:t>
            </a:r>
            <a:r>
              <a:rPr lang="en-US" sz="3200" b="1" dirty="0"/>
              <a:t> </a:t>
            </a:r>
            <a:r>
              <a:rPr lang="ru-RU" sz="3200" b="1" dirty="0"/>
              <a:t>и ЭМ поля тел Солнечной системы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C3F37E-1AA9-4592-E1AD-439A956E8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328" y="1117600"/>
            <a:ext cx="11628581" cy="457188"/>
          </a:xfrm>
        </p:spPr>
        <p:txBody>
          <a:bodyPr>
            <a:normAutofit/>
          </a:bodyPr>
          <a:lstStyle/>
          <a:p>
            <a:r>
              <a:rPr lang="en-US" sz="2400" dirty="0"/>
              <a:t>Grimm R.E. Electromagnetic Sounding of Solid Planets and Satellites. </a:t>
            </a:r>
            <a:r>
              <a:rPr lang="en-US" sz="2400" b="1" dirty="0"/>
              <a:t>2009</a:t>
            </a:r>
            <a:r>
              <a:rPr lang="en-US" sz="2400" dirty="0"/>
              <a:t>, 7 p.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AF1B91-B4AC-940C-6B4B-1B239C100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28" y="1665412"/>
            <a:ext cx="11628581" cy="23362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BD4238-5066-9690-8938-19700C2E4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28" y="4001651"/>
            <a:ext cx="11619343" cy="265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23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00FFF-1589-9656-23D8-1B0EC4FA2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5" y="365125"/>
            <a:ext cx="11351491" cy="1325563"/>
          </a:xfrm>
        </p:spPr>
        <p:txBody>
          <a:bodyPr>
            <a:noAutofit/>
          </a:bodyPr>
          <a:lstStyle/>
          <a:p>
            <a:r>
              <a:rPr lang="ru-RU" sz="3200" b="1" dirty="0"/>
              <a:t>Три группы НЧ ЭМ методов: естественных полей (МВ, МТ)</a:t>
            </a:r>
            <a:r>
              <a:rPr lang="en-US" sz="3200" b="1" dirty="0"/>
              <a:t>;</a:t>
            </a:r>
            <a:br>
              <a:rPr lang="ru-RU" sz="3200" b="1" dirty="0"/>
            </a:br>
            <a:r>
              <a:rPr lang="ru-RU" sz="3200" b="1" dirty="0"/>
              <a:t>с искусственным источником (становления поля)</a:t>
            </a:r>
            <a:r>
              <a:rPr lang="en-US" sz="3200" b="1" dirty="0"/>
              <a:t>;</a:t>
            </a:r>
            <a:br>
              <a:rPr lang="ru-RU" sz="3200" b="1" dirty="0"/>
            </a:br>
            <a:r>
              <a:rPr lang="ru-RU" sz="3200" b="1" dirty="0"/>
              <a:t>малоглубинных зондирований </a:t>
            </a:r>
            <a:r>
              <a:rPr lang="en-US" sz="3200" b="1" dirty="0"/>
              <a:t>/</a:t>
            </a:r>
            <a:r>
              <a:rPr lang="en-BB" sz="3200" b="1" dirty="0"/>
              <a:t> </a:t>
            </a:r>
            <a:r>
              <a:rPr lang="ru-RU" sz="3200" b="1" dirty="0"/>
              <a:t>диэлектрической спектроскопии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79DEDD-7E6E-52ED-6FF7-3B8B85DDA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5" y="1911927"/>
            <a:ext cx="11351491" cy="757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Grimm R.E. Low-frequency electromagnetic methods for multi-scale subsurface planetary exploration. International Workshop on Instrumentation for Planetary Missions, </a:t>
            </a:r>
            <a:r>
              <a:rPr lang="en-US" sz="2400" b="1" dirty="0"/>
              <a:t>2012</a:t>
            </a:r>
            <a:r>
              <a:rPr lang="en-US" sz="2400" dirty="0"/>
              <a:t>.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112931-A696-20A4-D5C2-B0F43D9CE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74" y="2874617"/>
            <a:ext cx="3269671" cy="35797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4FCBC6-03CF-20C3-208D-FD1C76D7A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626" y="3627120"/>
            <a:ext cx="3371418" cy="20747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B2E005-E177-827F-5258-95D3E5A28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125" y="3688166"/>
            <a:ext cx="3980351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90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0D808C-959C-ACDC-5EE2-F642B3F45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74" y="303199"/>
            <a:ext cx="3718054" cy="1424001"/>
          </a:xfrm>
        </p:spPr>
        <p:txBody>
          <a:bodyPr>
            <a:noAutofit/>
          </a:bodyPr>
          <a:lstStyle/>
          <a:p>
            <a:r>
              <a:rPr lang="ru-RU" sz="3200" b="1" dirty="0"/>
              <a:t>Планируемые ком-</a:t>
            </a:r>
            <a:r>
              <a:rPr lang="ru-RU" sz="3200" b="1" dirty="0" err="1"/>
              <a:t>плексные</a:t>
            </a:r>
            <a:r>
              <a:rPr lang="ru-RU" sz="3200" b="1" dirty="0"/>
              <a:t> </a:t>
            </a:r>
            <a:r>
              <a:rPr lang="ru-RU" sz="3200" b="1" dirty="0" err="1"/>
              <a:t>исследо-вания</a:t>
            </a:r>
            <a:r>
              <a:rPr lang="ru-RU" sz="3200" b="1" dirty="0"/>
              <a:t> Марса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1F8F5B-CDAD-AA7E-AF10-9348FB305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873" y="1856509"/>
            <a:ext cx="3718055" cy="4769672"/>
          </a:xfrm>
        </p:spPr>
        <p:txBody>
          <a:bodyPr>
            <a:normAutofit/>
          </a:bodyPr>
          <a:lstStyle/>
          <a:p>
            <a:r>
              <a:rPr lang="en-US" sz="2400" dirty="0" err="1"/>
              <a:t>Stamencovic</a:t>
            </a:r>
            <a:r>
              <a:rPr lang="en-US" sz="2400" dirty="0"/>
              <a:t> </a:t>
            </a:r>
            <a:r>
              <a:rPr lang="ru-RU" sz="2400" dirty="0"/>
              <a:t>и 50 соавторов. </a:t>
            </a:r>
            <a:r>
              <a:rPr lang="en-BB" sz="2400" dirty="0"/>
              <a:t>The next frontier for planetary and human exploration. Nature Astronomy, </a:t>
            </a:r>
            <a:r>
              <a:rPr lang="en-BB" sz="2400" b="1" dirty="0"/>
              <a:t>2019</a:t>
            </a:r>
            <a:r>
              <a:rPr lang="en-BB" sz="2400" dirty="0"/>
              <a:t>, 3</a:t>
            </a:r>
            <a:r>
              <a:rPr lang="ru-RU" sz="2400" dirty="0"/>
              <a:t>, </a:t>
            </a:r>
            <a:r>
              <a:rPr lang="en-US" sz="2400" dirty="0"/>
              <a:t>p. 116-120</a:t>
            </a:r>
            <a:r>
              <a:rPr lang="ru-RU" sz="2400" dirty="0"/>
              <a:t>.</a:t>
            </a:r>
          </a:p>
          <a:p>
            <a:r>
              <a:rPr lang="ru-RU" sz="2400" dirty="0"/>
              <a:t>Показана глубинность методов бурения (сплошные линии) и ЭМ зондирования (пунктир) вообще и в конкретных миссиях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35FB7D-3D14-6BE8-8671-087D542B1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4" y="303198"/>
            <a:ext cx="7809763" cy="632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82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116DC-F52E-436E-AA41-74931923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«Исследование верхнего слоя лунной поверхности методом электроразведки»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4E11FB-17A2-4EB1-96E1-061BDF385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Отчёт Е.Д. Корякина (ГАИШ МГУ), 1966 год</a:t>
            </a:r>
          </a:p>
          <a:p>
            <a:r>
              <a:rPr lang="ru-RU" dirty="0"/>
              <a:t>В 1966 году имелись фотографии Луны с орбиты и с поверхности, а также изучено радиоизлучение Луны</a:t>
            </a:r>
          </a:p>
          <a:p>
            <a:r>
              <a:rPr lang="ru-RU" dirty="0"/>
              <a:t>В отчёте предлагался метод частотного ЭМ зондирования (в диапазоне 5 – 50 кГц) с питающей и приёмной рамками (с общим центром, но в перпендикулярных плоскостях, и под углом к поверхности Луны)</a:t>
            </a:r>
          </a:p>
          <a:p>
            <a:r>
              <a:rPr lang="ru-RU" dirty="0"/>
              <a:t>Предполагалось оценить мощность </a:t>
            </a:r>
            <a:r>
              <a:rPr lang="ru-RU" dirty="0" err="1"/>
              <a:t>высокоомного</a:t>
            </a:r>
            <a:r>
              <a:rPr lang="ru-RU" dirty="0"/>
              <a:t> слоя (предположительно первые десятки метров), подстилаемого проводящим основанием</a:t>
            </a:r>
          </a:p>
        </p:txBody>
      </p:sp>
    </p:spTree>
    <p:extLst>
      <p:ext uri="{BB962C8B-B14F-4D97-AF65-F5344CB8AC3E}">
        <p14:creationId xmlns:p14="http://schemas.microsoft.com/office/powerpoint/2010/main" val="2750731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AF050-3A99-9C93-E85B-CBC98611E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Аппаратура </a:t>
            </a:r>
            <a:r>
              <a:rPr lang="en-US" dirty="0"/>
              <a:t>TEM-fast 48</a:t>
            </a:r>
            <a:r>
              <a:rPr lang="ru-RU" dirty="0"/>
              <a:t> для ЗСБ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B82758D-AEB3-BCDA-1F66-CA1E54342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107" y="1562470"/>
            <a:ext cx="3863850" cy="2653177"/>
          </a:xfr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7BABBB99-998E-5A85-17F6-6B696005E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0570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10DDCC-F76C-81B8-A5F2-651D66247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491" y="4427658"/>
            <a:ext cx="3732320" cy="2065217"/>
          </a:xfrm>
          <a:prstGeom prst="rect">
            <a:avLst/>
          </a:prstGeom>
        </p:spPr>
      </p:pic>
      <p:sp>
        <p:nvSpPr>
          <p:cNvPr id="14" name="Объект 2">
            <a:extLst>
              <a:ext uri="{FF2B5EF4-FFF2-40B4-BE49-F238E27FC236}">
                <a16:creationId xmlns:a16="http://schemas.microsoft.com/office/drawing/2014/main" id="{9C96D38F-40CF-6EBB-83E2-E39D90EEE59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5480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Разработка 1980-х – 1990</a:t>
            </a:r>
            <a:r>
              <a:rPr lang="en-US" dirty="0"/>
              <a:t>-</a:t>
            </a:r>
            <a:r>
              <a:rPr lang="ru-RU" dirty="0"/>
              <a:t>х гг. ИКИ (Москва) и ИЗМИРАН</a:t>
            </a:r>
            <a:r>
              <a:rPr lang="en-US" dirty="0"/>
              <a:t>/</a:t>
            </a:r>
            <a:r>
              <a:rPr lang="ru-RU" dirty="0"/>
              <a:t>ЦГЭМИ (Троицк)</a:t>
            </a:r>
          </a:p>
          <a:p>
            <a:r>
              <a:rPr lang="ru-RU" dirty="0"/>
              <a:t>Компактный прибор, включающий генераторный и измерительный блоки, для метода зондирования становлением поля в ближней зоне (ЗСБ)</a:t>
            </a:r>
          </a:p>
          <a:p>
            <a:r>
              <a:rPr lang="ru-RU" dirty="0"/>
              <a:t>Возможно использование как </a:t>
            </a:r>
            <a:r>
              <a:rPr lang="ru-RU" dirty="0" err="1"/>
              <a:t>двухпетлевой</a:t>
            </a:r>
            <a:r>
              <a:rPr lang="ru-RU" dirty="0"/>
              <a:t>, так и </a:t>
            </a:r>
            <a:r>
              <a:rPr lang="ru-RU" dirty="0" err="1"/>
              <a:t>однопетлевой</a:t>
            </a:r>
            <a:r>
              <a:rPr lang="ru-RU" dirty="0"/>
              <a:t> установки</a:t>
            </a:r>
          </a:p>
          <a:p>
            <a:r>
              <a:rPr lang="ru-RU" dirty="0"/>
              <a:t>Предполагалось использование для поиска воды на Марсе (проект «Марс-94»</a:t>
            </a:r>
            <a:r>
              <a:rPr lang="en-US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945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65ADF-6168-922D-197E-03D705549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Магнитовариационные зондирования Земли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B80C44-49F2-658F-2227-811F10246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8035"/>
            <a:ext cx="4026763" cy="4108056"/>
          </a:xfrm>
        </p:spPr>
        <p:txBody>
          <a:bodyPr/>
          <a:lstStyle/>
          <a:p>
            <a:r>
              <a:rPr lang="ru-RU" dirty="0"/>
              <a:t>Солнечный ветер взаимодействует с магнитосферой Земли</a:t>
            </a:r>
          </a:p>
          <a:p>
            <a:r>
              <a:rPr lang="ru-RU" dirty="0"/>
              <a:t>Возникают </a:t>
            </a:r>
            <a:r>
              <a:rPr lang="ru-RU" dirty="0" err="1"/>
              <a:t>длиннопериодные</a:t>
            </a:r>
            <a:r>
              <a:rPr lang="ru-RU" dirty="0"/>
              <a:t> вариации магнитного поля</a:t>
            </a:r>
          </a:p>
          <a:p>
            <a:r>
              <a:rPr lang="ru-RU" dirty="0"/>
              <a:t>В Земле индуцируются теллурические токи</a:t>
            </a:r>
          </a:p>
        </p:txBody>
      </p:sp>
      <p:pic>
        <p:nvPicPr>
          <p:cNvPr id="4" name="Объект 9">
            <a:extLst>
              <a:ext uri="{FF2B5EF4-FFF2-40B4-BE49-F238E27FC236}">
                <a16:creationId xmlns:a16="http://schemas.microsoft.com/office/drawing/2014/main" id="{9629F97C-E81D-117C-5618-F3B650D35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808" y="1998035"/>
            <a:ext cx="6559483" cy="410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73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28C95-AC5C-044B-E6E9-89A5DFF62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3D</a:t>
            </a:r>
            <a:r>
              <a:rPr lang="ru-RU" dirty="0"/>
              <a:t> модель электропроводности Земли (по обсерваторским данным)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E959FC-AE1C-FAFA-01C5-5B536597D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56899" cy="4351338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Semenov A. and </a:t>
            </a:r>
            <a:r>
              <a:rPr lang="en-US" sz="2800" dirty="0" err="1"/>
              <a:t>Kuvshinov</a:t>
            </a:r>
            <a:r>
              <a:rPr lang="en-US" sz="2800" dirty="0"/>
              <a:t> A., 2012. Global 3-D imaging of mantle electrical conductivity based on inversion of observatory C-responses – II. Data analysis and results. Geophysical Journal International, 191, 965-992.</a:t>
            </a:r>
            <a:endParaRPr lang="ru-RU" sz="2800" dirty="0"/>
          </a:p>
          <a:p>
            <a:r>
              <a:rPr lang="ru-RU" sz="2800" dirty="0"/>
              <a:t>Модель построена в результате решения обратной задачи на основе данных сети геомагнитных обсерваторий </a:t>
            </a:r>
            <a:r>
              <a:rPr lang="en-US" sz="2800" dirty="0"/>
              <a:t>INTERMAGNET</a:t>
            </a:r>
            <a:endParaRPr lang="ru-RU" sz="2800" dirty="0"/>
          </a:p>
          <a:p>
            <a:r>
              <a:rPr lang="ru-RU" sz="2800" dirty="0"/>
              <a:t>Выделяются проводящие аномалии на СВ Китая и на ЮВ Австралии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176560-246B-76C1-85DA-96E74E9AD6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64" t="17324" r="53984" b="7087"/>
          <a:stretch/>
        </p:blipFill>
        <p:spPr>
          <a:xfrm>
            <a:off x="7616158" y="1291267"/>
            <a:ext cx="4176000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43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3EE20-38C0-58AD-9ADD-4BE1DEBEA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Спутники </a:t>
            </a:r>
            <a:r>
              <a:rPr lang="en-US" dirty="0"/>
              <a:t>vs. </a:t>
            </a:r>
            <a:r>
              <a:rPr lang="ru-RU" dirty="0"/>
              <a:t>обсерватории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EEBCDA-455D-1092-732C-FA6F4E294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3" t="19945" r="10824" b="5516"/>
          <a:stretch/>
        </p:blipFill>
        <p:spPr>
          <a:xfrm>
            <a:off x="626013" y="1535622"/>
            <a:ext cx="10656000" cy="51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59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619C4-1EF0-DC7B-E68C-448618126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Искусственный спутник Земли </a:t>
            </a:r>
            <a:r>
              <a:rPr lang="en-US" dirty="0" err="1"/>
              <a:t>Magsat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15DCEB-8C2C-81E0-F84D-DE27013D4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Спутник</a:t>
            </a:r>
            <a:r>
              <a:rPr lang="en-US" dirty="0"/>
              <a:t> NASA/USGS </a:t>
            </a:r>
            <a:r>
              <a:rPr lang="en-US" dirty="0" err="1"/>
              <a:t>Magsat</a:t>
            </a:r>
            <a:r>
              <a:rPr lang="en-US" dirty="0"/>
              <a:t> (Explorer 61)</a:t>
            </a:r>
            <a:r>
              <a:rPr lang="ru-RU" dirty="0"/>
              <a:t> </a:t>
            </a:r>
            <a:endParaRPr lang="en-US" dirty="0"/>
          </a:p>
          <a:p>
            <a:r>
              <a:rPr lang="en-US" dirty="0"/>
              <a:t>30 </a:t>
            </a:r>
            <a:r>
              <a:rPr lang="ru-RU" dirty="0"/>
              <a:t>октября 1979 – 11 июня 1980</a:t>
            </a:r>
          </a:p>
          <a:p>
            <a:r>
              <a:rPr lang="ru-RU" dirty="0"/>
              <a:t>Скалярный и векторный (феррозондовый) магнитометры</a:t>
            </a:r>
            <a:endParaRPr lang="en-US" dirty="0"/>
          </a:p>
          <a:p>
            <a:pPr marL="0" indent="0">
              <a:buNone/>
            </a:pPr>
            <a:endParaRPr lang="ru-RU" dirty="0"/>
          </a:p>
          <a:p>
            <a:r>
              <a:rPr lang="ru-RU" sz="2000" dirty="0">
                <a:effectLst/>
              </a:rPr>
              <a:t>В.Н.</a:t>
            </a:r>
            <a:r>
              <a:rPr lang="en-US" sz="2000" dirty="0">
                <a:effectLst/>
              </a:rPr>
              <a:t> </a:t>
            </a:r>
            <a:r>
              <a:rPr lang="ru-RU" sz="2000" dirty="0" err="1">
                <a:effectLst/>
              </a:rPr>
              <a:t>Ораевский</a:t>
            </a:r>
            <a:r>
              <a:rPr lang="ru-RU" sz="2000" dirty="0">
                <a:effectLst/>
              </a:rPr>
              <a:t>, Н.М.</a:t>
            </a:r>
            <a:r>
              <a:rPr lang="en-US" sz="2000" dirty="0">
                <a:effectLst/>
              </a:rPr>
              <a:t> </a:t>
            </a:r>
            <a:r>
              <a:rPr lang="ru-RU" sz="2000" dirty="0" err="1">
                <a:effectLst/>
              </a:rPr>
              <a:t>Ротанова</a:t>
            </a:r>
            <a:r>
              <a:rPr lang="ru-RU" sz="2000" dirty="0">
                <a:effectLst/>
              </a:rPr>
              <a:t>, В.И.</a:t>
            </a:r>
            <a:r>
              <a:rPr lang="en-US" sz="2000" dirty="0">
                <a:effectLst/>
              </a:rPr>
              <a:t> </a:t>
            </a:r>
            <a:r>
              <a:rPr lang="ru-RU" sz="2000" dirty="0">
                <a:effectLst/>
              </a:rPr>
              <a:t>Дмитриев, В.Ю.</a:t>
            </a:r>
            <a:r>
              <a:rPr lang="en-US" sz="2000" dirty="0">
                <a:effectLst/>
              </a:rPr>
              <a:t> </a:t>
            </a:r>
            <a:r>
              <a:rPr lang="ru-RU" sz="2000" dirty="0">
                <a:effectLst/>
              </a:rPr>
              <a:t>Семенов, Т.Н.</a:t>
            </a:r>
            <a:r>
              <a:rPr lang="en-US" sz="2000" dirty="0">
                <a:effectLst/>
              </a:rPr>
              <a:t> </a:t>
            </a:r>
            <a:r>
              <a:rPr lang="ru-RU" sz="2000" dirty="0">
                <a:effectLst/>
              </a:rPr>
              <a:t>Бондарь, Д.Ю.</a:t>
            </a:r>
            <a:r>
              <a:rPr lang="en-US" sz="2000" dirty="0">
                <a:effectLst/>
              </a:rPr>
              <a:t> </a:t>
            </a:r>
            <a:r>
              <a:rPr lang="ru-RU" sz="2000" dirty="0">
                <a:effectLst/>
              </a:rPr>
              <a:t>Абрамова. Глобальное магнитовариационное зондирование Земли по данным спутника "МАГСАТ".</a:t>
            </a:r>
            <a:r>
              <a:rPr lang="en-US" sz="2000" dirty="0">
                <a:effectLst/>
              </a:rPr>
              <a:t> </a:t>
            </a:r>
            <a:r>
              <a:rPr lang="ru-RU" sz="2000" dirty="0">
                <a:effectLst/>
              </a:rPr>
              <a:t>Геомагнетизм и аэрономия, 1992, т.</a:t>
            </a:r>
            <a:r>
              <a:rPr lang="en-US" sz="2000" dirty="0">
                <a:effectLst/>
              </a:rPr>
              <a:t> </a:t>
            </a:r>
            <a:r>
              <a:rPr lang="ru-RU" sz="2000" dirty="0">
                <a:effectLst/>
              </a:rPr>
              <a:t>32, N 3, с.</a:t>
            </a:r>
            <a:r>
              <a:rPr lang="en-US" sz="2000" dirty="0">
                <a:effectLst/>
              </a:rPr>
              <a:t> </a:t>
            </a:r>
            <a:r>
              <a:rPr lang="ru-RU" sz="2000" dirty="0">
                <a:effectLst/>
              </a:rPr>
              <a:t>60-69.</a:t>
            </a:r>
            <a:endParaRPr lang="en-US" sz="2000" dirty="0">
              <a:effectLst/>
            </a:endParaRPr>
          </a:p>
          <a:p>
            <a:r>
              <a:rPr lang="ru-RU" sz="2000" dirty="0">
                <a:effectLst/>
              </a:rPr>
              <a:t>Н.М.</a:t>
            </a:r>
            <a:r>
              <a:rPr lang="en-US" sz="2000" dirty="0">
                <a:effectLst/>
              </a:rPr>
              <a:t> </a:t>
            </a:r>
            <a:r>
              <a:rPr lang="ru-RU" sz="2000" dirty="0" err="1">
                <a:effectLst/>
              </a:rPr>
              <a:t>Ротанова</a:t>
            </a:r>
            <a:r>
              <a:rPr lang="ru-RU" sz="2000" dirty="0">
                <a:effectLst/>
              </a:rPr>
              <a:t>, В.Н.</a:t>
            </a:r>
            <a:r>
              <a:rPr lang="en-US" sz="2000" dirty="0">
                <a:effectLst/>
              </a:rPr>
              <a:t> </a:t>
            </a:r>
            <a:r>
              <a:rPr lang="ru-RU" sz="2000" dirty="0" err="1">
                <a:effectLst/>
              </a:rPr>
              <a:t>Ораевский</a:t>
            </a:r>
            <a:r>
              <a:rPr lang="ru-RU" sz="2000" dirty="0">
                <a:effectLst/>
              </a:rPr>
              <a:t>, В.Ю.</a:t>
            </a:r>
            <a:r>
              <a:rPr lang="en-US" sz="2000" dirty="0">
                <a:effectLst/>
              </a:rPr>
              <a:t> </a:t>
            </a:r>
            <a:r>
              <a:rPr lang="ru-RU" sz="2000" dirty="0">
                <a:effectLst/>
              </a:rPr>
              <a:t>Семенов, Д.Ю.</a:t>
            </a:r>
            <a:r>
              <a:rPr lang="en-US" sz="2000" dirty="0">
                <a:effectLst/>
              </a:rPr>
              <a:t> </a:t>
            </a:r>
            <a:r>
              <a:rPr lang="ru-RU" sz="2000" dirty="0">
                <a:effectLst/>
              </a:rPr>
              <a:t>Абрамова. Региональное магнитовариационное зондирование Земли с использованием данных спутника "МАГСАТ".</a:t>
            </a:r>
            <a:r>
              <a:rPr lang="en-US" sz="2000" dirty="0">
                <a:effectLst/>
              </a:rPr>
              <a:t> </a:t>
            </a:r>
            <a:r>
              <a:rPr lang="ru-RU" sz="2000" dirty="0">
                <a:effectLst/>
              </a:rPr>
              <a:t>Геомагнетизм и аэрономия, 1994, т.</a:t>
            </a:r>
            <a:r>
              <a:rPr lang="en-US" sz="2000" dirty="0">
                <a:effectLst/>
              </a:rPr>
              <a:t> </a:t>
            </a:r>
            <a:r>
              <a:rPr lang="ru-RU" sz="2000" dirty="0">
                <a:effectLst/>
              </a:rPr>
              <a:t>34, N 4, </a:t>
            </a:r>
            <a:r>
              <a:rPr lang="en-US" sz="2000" dirty="0">
                <a:effectLst/>
              </a:rPr>
              <a:t>c. 123-129.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252012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1820</Words>
  <Application>Microsoft Office PowerPoint</Application>
  <PresentationFormat>Широкоэкранный</PresentationFormat>
  <Paragraphs>136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Symbol</vt:lpstr>
      <vt:lpstr>Тема Office</vt:lpstr>
      <vt:lpstr>Космическая электроразведка (история и перспективы)</vt:lpstr>
      <vt:lpstr>Направления исследований</vt:lpstr>
      <vt:lpstr>ЭМ зондирования с контролируемым источником</vt:lpstr>
      <vt:lpstr>«Исследование верхнего слоя лунной поверхности методом электроразведки»</vt:lpstr>
      <vt:lpstr>Аппаратура TEM-fast 48 для ЗСБ</vt:lpstr>
      <vt:lpstr>Магнитовариационные зондирования Земли</vt:lpstr>
      <vt:lpstr>3D модель электропроводности Земли (по обсерваторским данным)</vt:lpstr>
      <vt:lpstr>Спутники vs. обсерватории</vt:lpstr>
      <vt:lpstr>Искусственный спутник Земли Magsat</vt:lpstr>
      <vt:lpstr>Наблюдения с орбиты Земли в 2000-х годах</vt:lpstr>
      <vt:lpstr>Проект ESA Swarm (c 2013)</vt:lpstr>
      <vt:lpstr>«Методика электромагнитного зондирования Луны»</vt:lpstr>
      <vt:lpstr>Глубинная электропроводность Луны</vt:lpstr>
      <vt:lpstr>Асимметричная модель ЭМ индукции в Луне</vt:lpstr>
      <vt:lpstr>Асимметричная модель ЭМ индукции в Луне</vt:lpstr>
      <vt:lpstr>Методика МВЗ Луны</vt:lpstr>
      <vt:lpstr>Методика МВЗ Луны</vt:lpstr>
      <vt:lpstr>Результаты МВЗ Луны</vt:lpstr>
      <vt:lpstr>Развитие методики исследований Луны</vt:lpstr>
      <vt:lpstr>Современные зондирования мантии Луны</vt:lpstr>
      <vt:lpstr>Современные зондирования мантии Луны</vt:lpstr>
      <vt:lpstr>Электропроводность мантии Марса</vt:lpstr>
      <vt:lpstr>Электропроводность мантии Марса</vt:lpstr>
      <vt:lpstr>Марсианские миссии с магнитометрами</vt:lpstr>
      <vt:lpstr>Промежуточные итоги</vt:lpstr>
      <vt:lpstr>Обзор работ, в которых сопоставляются различные методы электроразведки и оцениваются их возможности</vt:lpstr>
      <vt:lpstr>Conference on the Geophysical Detection of Subsurface Water on Mars (Houston 2001). Избранные тезисы.</vt:lpstr>
      <vt:lpstr>Низкочастотные ЭМ исследования при поиске подземных вод на Марсе</vt:lpstr>
      <vt:lpstr>Сравнение методов ЗСБ, ЯМР, Георадар при поиске воды на Марсе</vt:lpstr>
      <vt:lpstr>Электропроводность вещества и ЭМ поля тел Солнечной системы</vt:lpstr>
      <vt:lpstr>Три группы НЧ ЭМ методов: естественных полей (МВ, МТ); с искусственным источником (становления поля); малоглубинных зондирований / диэлектрической спектроскопии </vt:lpstr>
      <vt:lpstr>Планируемые ком-плексные исследо-вания Марса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космической электроразведки</dc:title>
  <dc:creator>Pavel</dc:creator>
  <cp:lastModifiedBy>ppushkarev@gmail.com</cp:lastModifiedBy>
  <cp:revision>50</cp:revision>
  <dcterms:created xsi:type="dcterms:W3CDTF">2022-08-28T17:40:48Z</dcterms:created>
  <dcterms:modified xsi:type="dcterms:W3CDTF">2023-09-30T12:08:58Z</dcterms:modified>
</cp:coreProperties>
</file>