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61" r:id="rId20"/>
    <p:sldId id="271" r:id="rId2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2" d="100"/>
          <a:sy n="72" d="100"/>
        </p:scale>
        <p:origin x="618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1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3317C-D022-4673-AA19-DF784C64DA79}" type="datetime1">
              <a:rPr lang="ru-RU" smtClean="0"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5AABBC-9B48-4D0C-943E-908B72015856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1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5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191ADC-D8F1-4916-8DD3-96B21E3CD8B1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D10AA-EB3A-485C-AC11-CBAD33FA627B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A0AAA1-A277-43B2-9A99-A4124B6340F1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166CAC-CC45-4848-B44A-EFBF63AB6ADA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8485F-C3C3-4526-81CB-31F42522DADA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C74E5D-304B-4796-A599-2DCF7CBE61C5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7037C-0620-417E-9656-802ACA272AC0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C41E6-9B1F-4138-9227-3F89283C940A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3E58A-0895-4D93-83B7-891D181FB25B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232276-6850-409A-8A48-7792E39DB774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Прямоугольник 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9" name="Прямоугольник 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0" name="Прямоугольник 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1" name="Прямоугольник 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2" name="Прямоугольник 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3" name="Прямоугольник 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4" name="Прямоугольник 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5" name="Прямоугольник 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6" name="Прямоугольник 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7" name="Прямоугольник 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8" name="Прямоугольник 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ru-RU" sz="2400" noProof="0">
                <a:latin typeface="굴림" pitchFamily="50" charset="-127"/>
              </a:endParaRPr>
            </a:p>
          </p:txBody>
        </p:sp>
        <p:sp>
          <p:nvSpPr>
            <p:cNvPr id="19" name="Линия 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Линия 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Линия 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Линия 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3" name="Линия 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Линия 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Линия 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Линия 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Линия 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Линия 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Линия 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D47A9D5-6228-4E2F-9CE2-0D767F0E9064}" type="datetime1">
              <a:rPr lang="ru-RU" noProof="0" smtClean="0"/>
              <a:t>05.08.2019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844824"/>
            <a:ext cx="9144000" cy="2425080"/>
          </a:xfrm>
        </p:spPr>
        <p:txBody>
          <a:bodyPr rtlCol="0"/>
          <a:lstStyle/>
          <a:p>
            <a:pPr rtl="0"/>
            <a:r>
              <a:rPr lang="ru-RU" sz="4000" dirty="0"/>
              <a:t>Электромагнитные зондирования для изучения нефтегазоносных бассейнов. История и современное состояние.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5013176"/>
            <a:ext cx="8820472" cy="78025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Пушкарев П.Ю.</a:t>
            </a:r>
          </a:p>
          <a:p>
            <a:pPr rtl="0"/>
            <a:r>
              <a:rPr lang="ru-RU" dirty="0"/>
              <a:t>Геологический факультет МГУ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МТЗ в Восточной Сибири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828800"/>
            <a:ext cx="3563886" cy="43720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Полевые отряды </a:t>
            </a:r>
            <a:r>
              <a:rPr lang="ru-RU" dirty="0" err="1"/>
              <a:t>Мингео</a:t>
            </a:r>
            <a:r>
              <a:rPr lang="ru-RU" dirty="0"/>
              <a:t> СССР в 1970-х – 1980-х гг. исследовали площадь порядка 1 млн. кв. км.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На профиле в Вилюйской </a:t>
            </a:r>
            <a:r>
              <a:rPr lang="ru-RU" dirty="0" err="1"/>
              <a:t>синеклизе</a:t>
            </a:r>
            <a:r>
              <a:rPr lang="ru-RU" dirty="0"/>
              <a:t> видно хорошее соответствие построенных независимо основных сейсмических и геоэлектрических границ</a:t>
            </a:r>
          </a:p>
        </p:txBody>
      </p:sp>
      <p:pic>
        <p:nvPicPr>
          <p:cNvPr id="3074" name="Picture 2" descr="fig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1628800"/>
            <a:ext cx="56245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2364" y="494116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0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DF135-63D1-4807-B2B2-2E08C0A3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Пример оценки изменения свойств в слое</a:t>
            </a:r>
          </a:p>
        </p:txBody>
      </p:sp>
      <p:pic>
        <p:nvPicPr>
          <p:cNvPr id="6" name="Picture 7" descr="melekes">
            <a:extLst>
              <a:ext uri="{FF2B5EF4-FFF2-40B4-BE49-F238E27FC236}">
                <a16:creationId xmlns:a16="http://schemas.microsoft.com/office/drawing/2014/main" id="{233D30CF-76BA-4D6A-A07A-D3C864724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 bwMode="auto">
          <a:xfrm>
            <a:off x="2133972" y="1844824"/>
            <a:ext cx="8407899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BE2C032-CC15-4B51-A9F9-6F6F1A89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5505248"/>
            <a:ext cx="9997754" cy="93896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Геоэлектрический разрез по профилю в </a:t>
            </a:r>
            <a:r>
              <a:rPr lang="ru-RU" i="1" dirty="0" err="1"/>
              <a:t>нефтеперспективном</a:t>
            </a:r>
            <a:r>
              <a:rPr lang="ru-RU" i="1" dirty="0"/>
              <a:t> районе Русской плиты. Здесь понижение сопротивления нижней части осадочного чехла с запада на восток связано с увеличением минерализации флюида </a:t>
            </a:r>
            <a:r>
              <a:rPr lang="en-US" i="1" dirty="0"/>
              <a:t>[</a:t>
            </a:r>
            <a:r>
              <a:rPr lang="en-US" i="1" dirty="0" err="1"/>
              <a:t>Bubnov</a:t>
            </a:r>
            <a:r>
              <a:rPr lang="en-US" i="1" dirty="0"/>
              <a:t> et al., 2007]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8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A1EDB-FA01-4A43-9052-3A43CD12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Пример картирования локальной структуры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16636-4ED5-48E8-8CC8-B1EF1E9E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5301208"/>
            <a:ext cx="9997754" cy="1143000"/>
          </a:xfrm>
        </p:spPr>
        <p:txBody>
          <a:bodyPr>
            <a:normAutofit/>
          </a:bodyPr>
          <a:lstStyle/>
          <a:p>
            <a:r>
              <a:rPr lang="ru-RU" sz="1900" i="1" dirty="0"/>
              <a:t>Результаты МТЗ в Кировской области. Слева – типичные кривые КС и карта КС по поперечной к структуре компоненте на периоде 10 с. Справа – геоэлектрический разрез осадочного чехла по профилю, показанному на карте пунктиром</a:t>
            </a:r>
            <a:r>
              <a:rPr lang="en-US" sz="1900" i="1" dirty="0"/>
              <a:t> [Berdichevsky at al., 2002]</a:t>
            </a:r>
            <a:r>
              <a:rPr lang="ru-RU" sz="1900" i="1" dirty="0"/>
              <a:t>.</a:t>
            </a:r>
            <a:endParaRPr lang="ru-RU" sz="1900" dirty="0"/>
          </a:p>
        </p:txBody>
      </p:sp>
      <p:pic>
        <p:nvPicPr>
          <p:cNvPr id="1026" name="Picture 2" descr="fig20">
            <a:extLst>
              <a:ext uri="{FF2B5EF4-FFF2-40B4-BE49-F238E27FC236}">
                <a16:creationId xmlns:a16="http://schemas.microsoft.com/office/drawing/2014/main" id="{1FEF0560-D515-4BDA-A201-42AED3BF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>
            <a:fillRect/>
          </a:stretch>
        </p:blipFill>
        <p:spPr bwMode="auto">
          <a:xfrm>
            <a:off x="6180303" y="1716831"/>
            <a:ext cx="5091695" cy="34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ig19">
            <a:extLst>
              <a:ext uri="{FF2B5EF4-FFF2-40B4-BE49-F238E27FC236}">
                <a16:creationId xmlns:a16="http://schemas.microsoft.com/office/drawing/2014/main" id="{3544EA66-72E3-4363-B98C-D5620C88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0"/>
          <a:stretch>
            <a:fillRect/>
          </a:stretch>
        </p:blipFill>
        <p:spPr bwMode="auto">
          <a:xfrm>
            <a:off x="981844" y="1700808"/>
            <a:ext cx="4824536" cy="344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FD0FD-9580-48EB-9FE2-A53FD53C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Пример выявления глубинных структур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D2344-5406-46DC-8FF6-727649C6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5589240"/>
            <a:ext cx="10081120" cy="847056"/>
          </a:xfrm>
        </p:spPr>
        <p:txBody>
          <a:bodyPr>
            <a:noAutofit/>
          </a:bodyPr>
          <a:lstStyle/>
          <a:p>
            <a:r>
              <a:rPr lang="ru-RU" sz="1900" i="1" dirty="0"/>
              <a:t>Геофизический разрез по профилю через Кубанский прогиб. ЧМ – Чёрное море, КХ – Кавказский хребет, КП – Кубанский прогиб, СП – Скифская плита</a:t>
            </a:r>
            <a:r>
              <a:rPr lang="en-US" sz="1900" i="1" dirty="0"/>
              <a:t> [</a:t>
            </a:r>
            <a:r>
              <a:rPr lang="en-US" sz="1900" i="1" dirty="0" err="1"/>
              <a:t>Bubnov</a:t>
            </a:r>
            <a:r>
              <a:rPr lang="en-US" sz="1900" i="1" dirty="0"/>
              <a:t> et al., 2007]</a:t>
            </a:r>
            <a:r>
              <a:rPr lang="ru-RU" sz="1900" i="1" dirty="0"/>
              <a:t> </a:t>
            </a:r>
            <a:endParaRPr lang="ru-RU" sz="1900" dirty="0"/>
          </a:p>
        </p:txBody>
      </p:sp>
      <p:pic>
        <p:nvPicPr>
          <p:cNvPr id="2050" name="Picture 2" descr="fig05">
            <a:extLst>
              <a:ext uri="{FF2B5EF4-FFF2-40B4-BE49-F238E27FC236}">
                <a16:creationId xmlns:a16="http://schemas.microsoft.com/office/drawing/2014/main" id="{7546CB88-2C4B-471D-82B3-488AB175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b="6691"/>
          <a:stretch>
            <a:fillRect/>
          </a:stretch>
        </p:blipFill>
        <p:spPr bwMode="auto">
          <a:xfrm>
            <a:off x="2403002" y="1556792"/>
            <a:ext cx="7341100" cy="39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FD0FD-9580-48EB-9FE2-A53FD53C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ru-RU" dirty="0"/>
              <a:t>Интерпретация </a:t>
            </a:r>
            <a:r>
              <a:rPr lang="ru-RU"/>
              <a:t>с учетом </a:t>
            </a:r>
            <a:r>
              <a:rPr lang="ru-RU" dirty="0"/>
              <a:t>данных сейсморазведки и каротажа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D2344-5406-46DC-8FF6-727649C6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636" y="2924944"/>
            <a:ext cx="3168352" cy="1944216"/>
          </a:xfrm>
        </p:spPr>
        <p:txBody>
          <a:bodyPr>
            <a:noAutofit/>
          </a:bodyPr>
          <a:lstStyle/>
          <a:p>
            <a:r>
              <a:rPr lang="ru-RU" sz="1900" i="1" dirty="0"/>
              <a:t>Современная схема интерпретации данных на примере профиля на западе Енисей-</a:t>
            </a:r>
            <a:r>
              <a:rPr lang="ru-RU" sz="1900" i="1" dirty="0" err="1"/>
              <a:t>Хатангского</a:t>
            </a:r>
            <a:r>
              <a:rPr lang="ru-RU" sz="1900" i="1" dirty="0"/>
              <a:t> прогиба </a:t>
            </a:r>
            <a:r>
              <a:rPr lang="en-US" sz="1900" i="1" dirty="0"/>
              <a:t>[</a:t>
            </a:r>
            <a:r>
              <a:rPr lang="ru-RU" sz="1900" i="1" dirty="0"/>
              <a:t>Пальшин и др., 2017</a:t>
            </a:r>
            <a:r>
              <a:rPr lang="en-US" sz="1900" i="1" dirty="0"/>
              <a:t>]</a:t>
            </a:r>
            <a:endParaRPr lang="ru-RU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4E7F0-2FEB-42A5-B7CD-BE7D89E7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217" y="1711087"/>
            <a:ext cx="6595356" cy="4794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1779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FD0FD-9580-48EB-9FE2-A53FD53C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ru-RU" dirty="0"/>
              <a:t>Выявление «</a:t>
            </a:r>
            <a:r>
              <a:rPr lang="ru-RU" dirty="0" err="1"/>
              <a:t>подмерзлотных</a:t>
            </a:r>
            <a:r>
              <a:rPr lang="ru-RU" dirty="0"/>
              <a:t> аномалий» сопротивления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D2344-5406-46DC-8FF6-727649C6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724" y="1676400"/>
            <a:ext cx="2376263" cy="4648200"/>
          </a:xfrm>
        </p:spPr>
        <p:txBody>
          <a:bodyPr>
            <a:noAutofit/>
          </a:bodyPr>
          <a:lstStyle/>
          <a:p>
            <a:r>
              <a:rPr lang="ru-RU" sz="1900" i="1" dirty="0" err="1"/>
              <a:t>Геоэлектричес</a:t>
            </a:r>
            <a:r>
              <a:rPr lang="ru-RU" sz="1900" i="1" dirty="0"/>
              <a:t>-кий разрез верхних 2 км по профилю на западе Енисей-</a:t>
            </a:r>
            <a:r>
              <a:rPr lang="ru-RU" sz="1900" i="1" dirty="0" err="1"/>
              <a:t>Хатангского</a:t>
            </a:r>
            <a:r>
              <a:rPr lang="ru-RU" sz="1900" i="1" dirty="0"/>
              <a:t> прогиба </a:t>
            </a:r>
            <a:r>
              <a:rPr lang="en-US" sz="1900" i="1" dirty="0"/>
              <a:t>[</a:t>
            </a:r>
            <a:r>
              <a:rPr lang="ru-RU" sz="1900" i="1" dirty="0"/>
              <a:t>Афанасенков и Яковлев, 2018</a:t>
            </a:r>
            <a:r>
              <a:rPr lang="en-US" sz="1900" i="1" dirty="0"/>
              <a:t>]</a:t>
            </a:r>
            <a:endParaRPr lang="ru-RU" sz="1900" i="1" dirty="0"/>
          </a:p>
          <a:p>
            <a:r>
              <a:rPr lang="ru-RU" sz="1900" dirty="0"/>
              <a:t>Предположи-</a:t>
            </a:r>
            <a:r>
              <a:rPr lang="ru-RU" sz="1900" dirty="0" err="1"/>
              <a:t>тельно</a:t>
            </a:r>
            <a:r>
              <a:rPr lang="ru-RU" sz="1900" dirty="0"/>
              <a:t>, аномалии связаны со скоплениями газогидратов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4F32A3-AFA1-475F-8D32-9FE149736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7" t="14015" r="16184" b="16117"/>
          <a:stretch/>
        </p:blipFill>
        <p:spPr>
          <a:xfrm>
            <a:off x="1065211" y="1676400"/>
            <a:ext cx="775864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1DE40-450D-4EAA-B411-166B0631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Электрические рыбы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C5754-C2A0-43DA-9E4C-E29E64F1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828800"/>
            <a:ext cx="4788022" cy="4191000"/>
          </a:xfrm>
        </p:spPr>
        <p:txBody>
          <a:bodyPr>
            <a:noAutofit/>
          </a:bodyPr>
          <a:lstStyle/>
          <a:p>
            <a:r>
              <a:rPr lang="ru-RU" sz="2200" dirty="0"/>
              <a:t>Рыба создает в воде электрическое поле, напоминающее поле диполя. Объект, электропроводность которого отличается от электропроводности воды, искажает силовые линии поля, и рыба чувствует искажение». (В.М. Ольшанский, «Электрический глаз во всё тело», «Наука и жизнь», 2005,  № 11).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A76147-0ABD-48D3-B60E-329F4F2A2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830288"/>
            <a:ext cx="450752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35DC-3BED-47EF-8949-55D823F1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Морские магнитотеллурические зондирования</a:t>
            </a:r>
          </a:p>
        </p:txBody>
      </p:sp>
      <p:pic>
        <p:nvPicPr>
          <p:cNvPr id="4" name="Picture 9" descr="Animmation">
            <a:extLst>
              <a:ext uri="{FF2B5EF4-FFF2-40B4-BE49-F238E27FC236}">
                <a16:creationId xmlns:a16="http://schemas.microsoft.com/office/drawing/2014/main" id="{19F59701-8D7F-4D46-8CB6-D4B214EE8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08" y="1708584"/>
            <a:ext cx="3321124" cy="46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1010075">
            <a:extLst>
              <a:ext uri="{FF2B5EF4-FFF2-40B4-BE49-F238E27FC236}">
                <a16:creationId xmlns:a16="http://schemas.microsoft.com/office/drawing/2014/main" id="{330B1503-7649-4F7C-9052-68FFD054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097307"/>
            <a:ext cx="5328592" cy="399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2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9D9A3-31E9-4285-952E-59692CA5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Морские ЭМ зондирования с буксируемым источником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DD8A4F-D5EE-4309-A0A5-2700EA85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133600"/>
            <a:ext cx="89376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/>
          <a:p>
            <a:pPr rtl="0"/>
            <a:r>
              <a:rPr lang="ru-RU" dirty="0"/>
              <a:t>Литература (к исторической части)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85900" y="1828800"/>
            <a:ext cx="9721080" cy="4336504"/>
          </a:xfrm>
        </p:spPr>
        <p:txBody>
          <a:bodyPr rtlCol="0"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Schlumberger A.G. The Schlumberger adventure. New York, ARCO Publishing Inc., 1982, 152 p.</a:t>
            </a:r>
            <a:endParaRPr lang="ru-RU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Альпин Л.М. Теория дипольных зондирований. М: </a:t>
            </a:r>
            <a:r>
              <a:rPr lang="ru-RU" dirty="0" err="1"/>
              <a:t>Гостоптехиздат</a:t>
            </a:r>
            <a:r>
              <a:rPr lang="ru-RU" dirty="0"/>
              <a:t>, 1950, 91 с.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Бердичевский М.Н. Электрическая разведка методом теллурических токов. М: </a:t>
            </a:r>
            <a:r>
              <a:rPr lang="ru-RU" dirty="0" err="1"/>
              <a:t>Гостоптехиздат</a:t>
            </a:r>
            <a:r>
              <a:rPr lang="ru-RU" dirty="0"/>
              <a:t>, 1960, 238 с.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Ваньян Л.Л. Основы электромагнитных зондирований. М: Недра, 1965, 109 с.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Куликов А.В., Шемякин Е.А. Электроразведка фазовым методом вызванной поляризации. М: Недра, 1978, 157 с.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Каленов Е.Н. Геологическая эффективность нефтегазовой электроразведки. М: Недра, 1970, 165 с.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Обухов Г.Г., Чернявский Г.А., Яковлев И.А. Магнитотеллурическая разведка в нефтеперспективных районах СССР. М: Недра, 1983, 203 с.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Berdichevsky</a:t>
            </a:r>
            <a:r>
              <a:rPr lang="en-US" dirty="0"/>
              <a:t> M.N. Role of </a:t>
            </a:r>
            <a:r>
              <a:rPr lang="en-US" dirty="0" err="1"/>
              <a:t>geoelectric</a:t>
            </a:r>
            <a:r>
              <a:rPr lang="en-US" dirty="0"/>
              <a:t> methods in hydrocarbon and deep structural investigations in Russia. Geophysical transactions, 1994, No. 1, pp. 3-33.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805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/>
          <a:p>
            <a:pPr rtl="0"/>
            <a:r>
              <a:rPr lang="ru-RU" dirty="0"/>
              <a:t>Краткая история развития методов ЭМЗ для изучения осадочных бассейнов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336504"/>
          </a:xfrm>
        </p:spPr>
        <p:txBody>
          <a:bodyPr rtlCol="0">
            <a:normAutofit fontScale="85000" lnSpcReduction="20000"/>
          </a:bodyPr>
          <a:lstStyle/>
          <a:p>
            <a:pPr lvl="0" rtl="0">
              <a:lnSpc>
                <a:spcPct val="120000"/>
              </a:lnSpc>
              <a:spcBef>
                <a:spcPts val="1200"/>
              </a:spcBef>
            </a:pPr>
            <a:r>
              <a:rPr lang="ru-RU" dirty="0"/>
              <a:t>Применение метода вертикальных электрических зондирований (</a:t>
            </a:r>
            <a:r>
              <a:rPr lang="ru-RU" b="1" dirty="0"/>
              <a:t>ВЭЗ</a:t>
            </a:r>
            <a:r>
              <a:rPr lang="ru-RU" dirty="0"/>
              <a:t>) для разведки углеводородов Конрадом и Марселем Шлюмберже с 1920-х годов </a:t>
            </a:r>
            <a:r>
              <a:rPr lang="en-US" i="1" dirty="0"/>
              <a:t>[Schlumberger, 1982]</a:t>
            </a:r>
          </a:p>
          <a:p>
            <a:pPr lvl="0" rtl="0">
              <a:lnSpc>
                <a:spcPct val="120000"/>
              </a:lnSpc>
              <a:spcBef>
                <a:spcPts val="1200"/>
              </a:spcBef>
            </a:pPr>
            <a:r>
              <a:rPr lang="ru-RU" dirty="0"/>
              <a:t>Дипольные электрические зондирования (</a:t>
            </a:r>
            <a:r>
              <a:rPr lang="ru-RU" b="1" dirty="0"/>
              <a:t>ДЭЗ</a:t>
            </a:r>
            <a:r>
              <a:rPr lang="ru-RU" dirty="0"/>
              <a:t>), за счет компактных питающей и приемной линий более эффективные при глубинных исследованиях </a:t>
            </a:r>
            <a:r>
              <a:rPr lang="en-US" i="1" dirty="0"/>
              <a:t>[</a:t>
            </a:r>
            <a:r>
              <a:rPr lang="ru-RU" i="1" dirty="0"/>
              <a:t>Альпин, 1950</a:t>
            </a:r>
            <a:r>
              <a:rPr lang="en-US" i="1" dirty="0"/>
              <a:t>]</a:t>
            </a:r>
            <a:endParaRPr lang="ru-RU" i="1" dirty="0"/>
          </a:p>
          <a:p>
            <a:pPr lvl="0" rtl="0">
              <a:lnSpc>
                <a:spcPct val="120000"/>
              </a:lnSpc>
              <a:spcBef>
                <a:spcPts val="1200"/>
              </a:spcBef>
            </a:pPr>
            <a:r>
              <a:rPr lang="ru-RU" dirty="0"/>
              <a:t>Электромагнитные зондирования (ЭМЗ), преодолевающие высокоомные экраны: магнитотеллурические (</a:t>
            </a:r>
            <a:r>
              <a:rPr lang="ru-RU" b="1" dirty="0"/>
              <a:t>МТЗ</a:t>
            </a:r>
            <a:r>
              <a:rPr lang="ru-RU" dirty="0"/>
              <a:t>) </a:t>
            </a:r>
            <a:r>
              <a:rPr lang="en-US" i="1" dirty="0"/>
              <a:t>[</a:t>
            </a:r>
            <a:r>
              <a:rPr lang="ru-RU" i="1" dirty="0"/>
              <a:t>Бердичевский, 1960</a:t>
            </a:r>
            <a:r>
              <a:rPr lang="en-US" i="1" dirty="0"/>
              <a:t>]</a:t>
            </a:r>
            <a:r>
              <a:rPr lang="ru-RU" dirty="0"/>
              <a:t> и с управляемыми источниками (</a:t>
            </a:r>
            <a:r>
              <a:rPr lang="ru-RU" b="1" dirty="0"/>
              <a:t>ЧЗ</a:t>
            </a:r>
            <a:r>
              <a:rPr lang="ru-RU" dirty="0"/>
              <a:t>, </a:t>
            </a:r>
            <a:r>
              <a:rPr lang="ru-RU" b="1" dirty="0"/>
              <a:t>ЗС</a:t>
            </a:r>
            <a:r>
              <a:rPr lang="ru-RU" dirty="0"/>
              <a:t>) </a:t>
            </a:r>
            <a:r>
              <a:rPr lang="en-US" i="1" dirty="0"/>
              <a:t>[</a:t>
            </a:r>
            <a:r>
              <a:rPr lang="ru-RU" i="1" dirty="0"/>
              <a:t>Ваньян, 1965</a:t>
            </a:r>
            <a:r>
              <a:rPr lang="en-US" i="1" dirty="0"/>
              <a:t>]</a:t>
            </a:r>
            <a:endParaRPr lang="ru-RU" i="1" dirty="0"/>
          </a:p>
          <a:p>
            <a:pPr lvl="0" rtl="0">
              <a:lnSpc>
                <a:spcPct val="120000"/>
              </a:lnSpc>
              <a:spcBef>
                <a:spcPts val="1200"/>
              </a:spcBef>
            </a:pPr>
            <a:r>
              <a:rPr lang="ru-RU" dirty="0"/>
              <a:t>Использование эффекта вызванной поляризации (</a:t>
            </a:r>
            <a:r>
              <a:rPr lang="ru-RU" b="1" dirty="0"/>
              <a:t>ВП</a:t>
            </a:r>
            <a:r>
              <a:rPr lang="ru-RU" dirty="0"/>
              <a:t>), связанного с ореолами вторичных изменений над месторождениями </a:t>
            </a:r>
            <a:r>
              <a:rPr lang="en-US" i="1" dirty="0"/>
              <a:t>[</a:t>
            </a:r>
            <a:r>
              <a:rPr lang="ru-RU" i="1" dirty="0"/>
              <a:t>Куликов и Шемякин, 1978</a:t>
            </a:r>
            <a:r>
              <a:rPr lang="en-US" i="1" dirty="0"/>
              <a:t>]</a:t>
            </a:r>
            <a:endParaRPr lang="ru-RU" i="1" dirty="0"/>
          </a:p>
          <a:p>
            <a:pPr lvl="0" rtl="0">
              <a:lnSpc>
                <a:spcPct val="120000"/>
              </a:lnSpc>
              <a:spcBef>
                <a:spcPts val="1200"/>
              </a:spcBef>
            </a:pPr>
            <a:r>
              <a:rPr lang="ru-RU" dirty="0"/>
              <a:t>Богатый опыт применения ЭМ зондирований для изучения осадочного чехла Восточно-Европейской платформы, Западно-Сибирской плиты, Восточно-Сибирской платформы и других регионов </a:t>
            </a:r>
            <a:r>
              <a:rPr lang="en-US" i="1" dirty="0"/>
              <a:t>[</a:t>
            </a:r>
            <a:r>
              <a:rPr lang="ru-RU" i="1" dirty="0"/>
              <a:t>Каленов, 1970</a:t>
            </a:r>
            <a:r>
              <a:rPr lang="en-US" i="1" dirty="0"/>
              <a:t>]</a:t>
            </a:r>
            <a:r>
              <a:rPr lang="ru-RU" dirty="0"/>
              <a:t>, </a:t>
            </a:r>
            <a:r>
              <a:rPr lang="en-US" i="1" dirty="0"/>
              <a:t>[</a:t>
            </a:r>
            <a:r>
              <a:rPr lang="ru-RU" i="1" dirty="0"/>
              <a:t>Обухов и др., 1983</a:t>
            </a:r>
            <a:r>
              <a:rPr lang="en-US" i="1" dirty="0"/>
              <a:t>]</a:t>
            </a:r>
            <a:r>
              <a:rPr lang="ru-RU" dirty="0"/>
              <a:t>, </a:t>
            </a:r>
            <a:r>
              <a:rPr lang="en-US" i="1" dirty="0"/>
              <a:t>[</a:t>
            </a:r>
            <a:r>
              <a:rPr lang="en-US" i="1" dirty="0" err="1"/>
              <a:t>Berdichevsky</a:t>
            </a:r>
            <a:r>
              <a:rPr lang="en-US" i="1" dirty="0"/>
              <a:t>, </a:t>
            </a:r>
            <a:r>
              <a:rPr lang="ru-RU" i="1" dirty="0"/>
              <a:t>1994</a:t>
            </a:r>
            <a:r>
              <a:rPr lang="en-US" i="1" dirty="0"/>
              <a:t>]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Литература (</a:t>
            </a:r>
            <a:r>
              <a:rPr lang="ru-RU"/>
              <a:t>современные работы)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Berdichevsky M., Fox L., Yakovlev A., </a:t>
            </a:r>
            <a:r>
              <a:rPr lang="en-US" dirty="0" err="1"/>
              <a:t>Bubnov</a:t>
            </a:r>
            <a:r>
              <a:rPr lang="en-US" dirty="0"/>
              <a:t> V., Kulikov V., Pushkarev P. Russian oil and gas geoelectric surveys. Abstracts of the 16</a:t>
            </a:r>
            <a:r>
              <a:rPr lang="en-US" baseline="30000" dirty="0"/>
              <a:t>th</a:t>
            </a:r>
            <a:r>
              <a:rPr lang="en-US" dirty="0"/>
              <a:t> Workshop on EM Induction in the Earth. USA, Santa Fe, 2002. p. EM2-1.</a:t>
            </a:r>
          </a:p>
          <a:p>
            <a:r>
              <a:rPr lang="en-US" dirty="0" err="1"/>
              <a:t>Bubnov</a:t>
            </a:r>
            <a:r>
              <a:rPr lang="en-US" dirty="0"/>
              <a:t> V.P., Yakovlev A.G., </a:t>
            </a:r>
            <a:r>
              <a:rPr lang="en-US" dirty="0" err="1"/>
              <a:t>Aleksanova</a:t>
            </a:r>
            <a:r>
              <a:rPr lang="en-US" dirty="0"/>
              <a:t> E.D., Yakovlev D.V., Berdichevsky M.N., Pushkarev P.Yu. Magnetotelluric studies of the East-European Craton and adjacent regions. Acta </a:t>
            </a:r>
            <a:r>
              <a:rPr lang="en-US" dirty="0" err="1"/>
              <a:t>Geophysica</a:t>
            </a:r>
            <a:r>
              <a:rPr lang="en-US" dirty="0"/>
              <a:t>, 2007, Vol. 55, No. 2, pp. 154-168.</a:t>
            </a:r>
          </a:p>
          <a:p>
            <a:r>
              <a:rPr lang="ru-RU" dirty="0"/>
              <a:t>Пальшин Н.А., Алексанова Е.Д., Яковлев А.Г., Яковлев Д.В., </a:t>
            </a:r>
            <a:r>
              <a:rPr lang="ru-RU" dirty="0" err="1"/>
              <a:t>Бревес</a:t>
            </a:r>
            <a:r>
              <a:rPr lang="ru-RU" dirty="0"/>
              <a:t> </a:t>
            </a:r>
            <a:r>
              <a:rPr lang="ru-RU" dirty="0" err="1"/>
              <a:t>Вианна</a:t>
            </a:r>
            <a:r>
              <a:rPr lang="ru-RU" dirty="0"/>
              <a:t> Р. Опыт и перспективы использования магнитотеллурических зондирований в осадочных бассейнах. Геофизические исследования, 2017, т. 18, № 2, с. 27-54.</a:t>
            </a:r>
          </a:p>
          <a:p>
            <a:r>
              <a:rPr lang="ru-RU" dirty="0"/>
              <a:t>Афанасенков А.П., Яковлев Д.В. Применение электроразведки при изучении нефтегазоносности северного обрамления Сибирской платформы. Геология и геофизика, 2018, т. 59, № 7, с. 1032-1052.</a:t>
            </a:r>
          </a:p>
        </p:txBody>
      </p:sp>
    </p:spTree>
    <p:extLst>
      <p:ext uri="{BB962C8B-B14F-4D97-AF65-F5344CB8AC3E}">
        <p14:creationId xmlns:p14="http://schemas.microsoft.com/office/powerpoint/2010/main" val="22695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83211-2DA0-419E-8BE5-F7A27757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Структура электроразведочного канала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C0D2C5A-2C70-46E1-844E-55E016B3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1449" r="8319" b="4338"/>
          <a:stretch/>
        </p:blipFill>
        <p:spPr>
          <a:xfrm>
            <a:off x="1882836" y="1629320"/>
            <a:ext cx="8028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322B3-2761-41D1-90A6-A9EDBA9F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Методы ЭМЗ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F5F9E-C9FE-416D-B759-DF527C94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altLang="ru-RU" sz="2800" dirty="0"/>
              <a:t>В естественном переменном поле Земли - метод магнитотеллурического зондирования </a:t>
            </a:r>
            <a:r>
              <a:rPr lang="en-US" altLang="ru-RU" sz="2800" dirty="0"/>
              <a:t>(MT</a:t>
            </a:r>
            <a:r>
              <a:rPr lang="ru-RU" altLang="ru-RU" sz="2800" dirty="0"/>
              <a:t>З</a:t>
            </a:r>
            <a:r>
              <a:rPr lang="en-US" altLang="ru-RU" sz="2800" dirty="0"/>
              <a:t>)</a:t>
            </a:r>
            <a:endParaRPr lang="ru-RU" altLang="ru-RU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altLang="ru-RU" sz="2800" dirty="0"/>
              <a:t>С искусственными источниками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altLang="ru-RU" sz="2800" dirty="0"/>
              <a:t>В частотной области – метод частотного зондирования (ЧЗ)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altLang="ru-RU" sz="2800" dirty="0"/>
              <a:t>Во временной области - метод зондирования становлением поля (ЗС)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26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8E5FD-0C09-475E-871C-D8F97D0B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Основы теории ЭМЗ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94E09-431E-4DB5-B460-3E8905C1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800" dirty="0"/>
              <a:t>Используется квазистационарное ЭМ поле (частоты</a:t>
            </a:r>
            <a:r>
              <a:rPr lang="en-US" sz="2800" dirty="0"/>
              <a:t> </a:t>
            </a:r>
            <a:r>
              <a:rPr lang="ru-RU" sz="2800" dirty="0"/>
              <a:t>примерно от 0.001 до 1000 Гц)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800" dirty="0"/>
              <a:t>Поле удовлетворяет уравнению диффузии (теплопроводности)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800" dirty="0"/>
              <a:t>Чем ниже частота (или время становления), тем глубже поле проникает в землю (явление скин-эффекта)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800" dirty="0"/>
              <a:t>Поле зависит от распределения удельного электрического сопротивления в среде</a:t>
            </a:r>
          </a:p>
        </p:txBody>
      </p:sp>
    </p:spTree>
    <p:extLst>
      <p:ext uri="{BB962C8B-B14F-4D97-AF65-F5344CB8AC3E}">
        <p14:creationId xmlns:p14="http://schemas.microsoft.com/office/powerpoint/2010/main" val="10199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82B43-2E02-4DAC-8446-C3428EC2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Схема установки аппаратуры для МТЗ</a:t>
            </a:r>
          </a:p>
        </p:txBody>
      </p:sp>
      <p:pic>
        <p:nvPicPr>
          <p:cNvPr id="4" name="Picture 5" descr="fig_2_04">
            <a:extLst>
              <a:ext uri="{FF2B5EF4-FFF2-40B4-BE49-F238E27FC236}">
                <a16:creationId xmlns:a16="http://schemas.microsoft.com/office/drawing/2014/main" id="{3C5F258A-BAC8-4F0D-848B-B1635E48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1628800"/>
            <a:ext cx="5436094" cy="47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1A5EB-98F9-4CAA-A873-4F961C94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Обработка и интерпретация данных МТЗ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A546F-151B-4650-AB6E-2D068E97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400" dirty="0"/>
              <a:t>Обработка данных: переход из временной области в частотную, получение независимых от источника функций частоты, подавление промышленных помех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400" dirty="0"/>
              <a:t>Анализ данных: оценка размерности среды </a:t>
            </a:r>
            <a:r>
              <a:rPr lang="en-US" sz="2400" dirty="0"/>
              <a:t>(1D, 2D, 3D)</a:t>
            </a:r>
            <a:r>
              <a:rPr lang="ru-RU" sz="2400" dirty="0"/>
              <a:t> и простирания структур, оконтуривание аномалий, подавление влияния верхней части разреза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400" dirty="0"/>
              <a:t>Инверсия данных: решение обратной задачи (</a:t>
            </a:r>
            <a:r>
              <a:rPr lang="en-US" sz="2400" dirty="0"/>
              <a:t>1D, 2D, 3D</a:t>
            </a:r>
            <a:r>
              <a:rPr lang="ru-RU" sz="2400" dirty="0"/>
              <a:t>) с учетом априорной геолого-геофизической информации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400" dirty="0"/>
              <a:t>Геолого-геофизическое истолкование геоэлектрических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29203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МТЗ на ВЕП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828800"/>
            <a:ext cx="3923926" cy="4191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/>
              <a:t>Работы выполняли полевые отряды </a:t>
            </a:r>
            <a:r>
              <a:rPr lang="ru-RU" dirty="0" err="1"/>
              <a:t>Мингео</a:t>
            </a:r>
            <a:r>
              <a:rPr lang="ru-RU" dirty="0"/>
              <a:t> СССР в 1970-х гг.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/>
              <a:t>Тектоническая карта Московской синеклизы по данным МТЗ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/>
              <a:t>Видны северный и восточный борта синеклизы, крупные структуры </a:t>
            </a:r>
            <a:r>
              <a:rPr lang="en-US" dirty="0"/>
              <a:t>(I-VIII)</a:t>
            </a:r>
            <a:r>
              <a:rPr lang="ru-RU" dirty="0"/>
              <a:t>, выделены тектонические нарушения и локальные поднятия</a:t>
            </a:r>
          </a:p>
        </p:txBody>
      </p:sp>
      <p:pic>
        <p:nvPicPr>
          <p:cNvPr id="1026" name="Picture 2" descr="fig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56" y="692696"/>
            <a:ext cx="556910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2444" y="522920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/>
              <a:t>МТЗ в Западной Сибири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828800"/>
            <a:ext cx="2843806" cy="43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В районе </a:t>
            </a:r>
            <a:r>
              <a:rPr lang="ru-RU" dirty="0" err="1"/>
              <a:t>Уренгойской</a:t>
            </a:r>
            <a:r>
              <a:rPr lang="ru-RU" dirty="0"/>
              <a:t> пушной фактории было выявлено </a:t>
            </a:r>
            <a:r>
              <a:rPr lang="ru-RU" dirty="0" err="1"/>
              <a:t>Пуровское</a:t>
            </a:r>
            <a:r>
              <a:rPr lang="ru-RU" dirty="0"/>
              <a:t> поднятие палеозойского фундамента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Всего в 1960-х – 1970-х гг. в Западной Сибири  исследована площадь порядка 1 млн. кв. км.</a:t>
            </a:r>
          </a:p>
        </p:txBody>
      </p:sp>
      <p:pic>
        <p:nvPicPr>
          <p:cNvPr id="2050" name="Picture 2" descr="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1551108"/>
            <a:ext cx="6706915" cy="48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2284" y="537321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0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вертикальным и горизонтальным оформлением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93_TF03460606" id="{453618E7-CF39-49C4-97F5-B3B03A2BBDBC}" vid="{1498B2F0-3B74-47D9-B6B6-0C46A1CA7EE6}"/>
    </a:ext>
  </a:extLst>
</a:theme>
</file>

<file path=ppt/theme/theme2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вертикальным и горизонтальным оформлением</Template>
  <TotalTime>352</TotalTime>
  <Words>1092</Words>
  <Application>Microsoft Office PowerPoint</Application>
  <PresentationFormat>Произвольный</PresentationFormat>
  <Paragraphs>68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굴림</vt:lpstr>
      <vt:lpstr>Arial</vt:lpstr>
      <vt:lpstr>Century Gothic</vt:lpstr>
      <vt:lpstr>Шаблон с вертикальным и горизонтальным оформлением</vt:lpstr>
      <vt:lpstr>Электромагнитные зондирования для изучения нефтегазоносных бассейнов. История и современное состояние.</vt:lpstr>
      <vt:lpstr>Краткая история развития методов ЭМЗ для изучения осадочных бассейнов</vt:lpstr>
      <vt:lpstr>Структура электроразведочного канала</vt:lpstr>
      <vt:lpstr>Методы ЭМЗ</vt:lpstr>
      <vt:lpstr>Основы теории ЭМЗ</vt:lpstr>
      <vt:lpstr>Схема установки аппаратуры для МТЗ</vt:lpstr>
      <vt:lpstr>Обработка и интерпретация данных МТЗ</vt:lpstr>
      <vt:lpstr>МТЗ на ВЕП</vt:lpstr>
      <vt:lpstr>МТЗ в Западной Сибири</vt:lpstr>
      <vt:lpstr>МТЗ в Восточной Сибири</vt:lpstr>
      <vt:lpstr>Пример оценки изменения свойств в слое</vt:lpstr>
      <vt:lpstr>Пример картирования локальной структуры</vt:lpstr>
      <vt:lpstr>Пример выявления глубинных структур</vt:lpstr>
      <vt:lpstr>Интерпретация с учетом данных сейсморазведки и каротажа</vt:lpstr>
      <vt:lpstr>Выявление «подмерзлотных аномалий» сопротивления</vt:lpstr>
      <vt:lpstr>Электрические рыбы</vt:lpstr>
      <vt:lpstr>Морские магнитотеллурические зондирования</vt:lpstr>
      <vt:lpstr>Морские ЭМ зондирования с буксируемым источником</vt:lpstr>
      <vt:lpstr>Литература (к исторической части)</vt:lpstr>
      <vt:lpstr>Литература (современные работы)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Электромагнитные зондирования для изучения нефтегазоносных бассейнов. История и современное состояние.</dc:title>
  <dc:creator>Павел Пушкарев</dc:creator>
  <cp:lastModifiedBy>Павел Пушкарев</cp:lastModifiedBy>
  <cp:revision>44</cp:revision>
  <dcterms:created xsi:type="dcterms:W3CDTF">2019-06-13T11:12:17Z</dcterms:created>
  <dcterms:modified xsi:type="dcterms:W3CDTF">2019-08-05T15:06:08Z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