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0" r:id="rId1"/>
  </p:sldMasterIdLst>
  <p:sldIdLst>
    <p:sldId id="256" r:id="rId2"/>
    <p:sldId id="257" r:id="rId3"/>
    <p:sldId id="258" r:id="rId4"/>
    <p:sldId id="307" r:id="rId5"/>
    <p:sldId id="260" r:id="rId6"/>
    <p:sldId id="261" r:id="rId7"/>
    <p:sldId id="262" r:id="rId8"/>
    <p:sldId id="263" r:id="rId9"/>
    <p:sldId id="298" r:id="rId10"/>
    <p:sldId id="264" r:id="rId11"/>
    <p:sldId id="297" r:id="rId12"/>
    <p:sldId id="296" r:id="rId13"/>
    <p:sldId id="302" r:id="rId14"/>
    <p:sldId id="316" r:id="rId15"/>
    <p:sldId id="310" r:id="rId16"/>
    <p:sldId id="267" r:id="rId17"/>
    <p:sldId id="268" r:id="rId18"/>
    <p:sldId id="269" r:id="rId19"/>
    <p:sldId id="270" r:id="rId20"/>
    <p:sldId id="271" r:id="rId21"/>
    <p:sldId id="314" r:id="rId22"/>
    <p:sldId id="305" r:id="rId23"/>
    <p:sldId id="299" r:id="rId24"/>
    <p:sldId id="315" r:id="rId25"/>
    <p:sldId id="272" r:id="rId26"/>
    <p:sldId id="309" r:id="rId27"/>
    <p:sldId id="274" r:id="rId28"/>
    <p:sldId id="275" r:id="rId29"/>
    <p:sldId id="304" r:id="rId30"/>
    <p:sldId id="277" r:id="rId31"/>
    <p:sldId id="313" r:id="rId32"/>
    <p:sldId id="278" r:id="rId33"/>
    <p:sldId id="306" r:id="rId34"/>
    <p:sldId id="285" r:id="rId35"/>
    <p:sldId id="308" r:id="rId36"/>
    <p:sldId id="282" r:id="rId37"/>
    <p:sldId id="294" r:id="rId38"/>
    <p:sldId id="312" r:id="rId39"/>
    <p:sldId id="317" r:id="rId40"/>
    <p:sldId id="295" r:id="rId41"/>
    <p:sldId id="284" r:id="rId42"/>
    <p:sldId id="318" r:id="rId43"/>
    <p:sldId id="286" r:id="rId44"/>
    <p:sldId id="287" r:id="rId45"/>
    <p:sldId id="319" r:id="rId46"/>
    <p:sldId id="288" r:id="rId47"/>
    <p:sldId id="289" r:id="rId48"/>
    <p:sldId id="290" r:id="rId49"/>
    <p:sldId id="291" r:id="rId50"/>
    <p:sldId id="292" r:id="rId51"/>
  </p:sldIdLst>
  <p:sldSz cx="9144000" cy="6858000" type="screen4x3"/>
  <p:notesSz cx="6858000" cy="9144000"/>
  <p:defaultTextStyle>
    <a:defPPr>
      <a:defRPr lang="pl-P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0"/>
    <p:restoredTop sz="94600"/>
  </p:normalViewPr>
  <p:slideViewPr>
    <p:cSldViewPr>
      <p:cViewPr varScale="1">
        <p:scale>
          <a:sx n="154" d="100"/>
          <a:sy n="154" d="100"/>
        </p:scale>
        <p:origin x="2010" y="1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Павел Пушкарев" userId="71aceeadbc15cee4" providerId="LiveId" clId="{788528E3-7EC5-4FE9-889C-7C5E3FE46190}"/>
    <pc:docChg chg="custSel addSld modSld sldOrd">
      <pc:chgData name="Павел Пушкарев" userId="71aceeadbc15cee4" providerId="LiveId" clId="{788528E3-7EC5-4FE9-889C-7C5E3FE46190}" dt="2022-01-11T18:52:06.487" v="1294" actId="20577"/>
      <pc:docMkLst>
        <pc:docMk/>
      </pc:docMkLst>
      <pc:sldChg chg="modSp mod">
        <pc:chgData name="Павел Пушкарев" userId="71aceeadbc15cee4" providerId="LiveId" clId="{788528E3-7EC5-4FE9-889C-7C5E3FE46190}" dt="2022-01-11T18:40:33.968" v="855" actId="6549"/>
        <pc:sldMkLst>
          <pc:docMk/>
          <pc:sldMk cId="0" sldId="285"/>
        </pc:sldMkLst>
        <pc:spChg chg="mod">
          <ac:chgData name="Павел Пушкарев" userId="71aceeadbc15cee4" providerId="LiveId" clId="{788528E3-7EC5-4FE9-889C-7C5E3FE46190}" dt="2022-01-11T18:40:33.968" v="855" actId="6549"/>
          <ac:spMkLst>
            <pc:docMk/>
            <pc:sldMk cId="0" sldId="285"/>
            <ac:spMk id="36867" creationId="{392AC2A7-F612-4701-9B58-602C3DC9457E}"/>
          </ac:spMkLst>
        </pc:spChg>
      </pc:sldChg>
      <pc:sldChg chg="addSp delSp modSp mod ord">
        <pc:chgData name="Павел Пушкарев" userId="71aceeadbc15cee4" providerId="LiveId" clId="{788528E3-7EC5-4FE9-889C-7C5E3FE46190}" dt="2022-01-11T18:52:06.487" v="1294" actId="20577"/>
        <pc:sldMkLst>
          <pc:docMk/>
          <pc:sldMk cId="0" sldId="308"/>
        </pc:sldMkLst>
        <pc:spChg chg="mod">
          <ac:chgData name="Павел Пушкарев" userId="71aceeadbc15cee4" providerId="LiveId" clId="{788528E3-7EC5-4FE9-889C-7C5E3FE46190}" dt="2022-01-11T18:46:24.895" v="1029" actId="20577"/>
          <ac:spMkLst>
            <pc:docMk/>
            <pc:sldMk cId="0" sldId="308"/>
            <ac:spMk id="40962" creationId="{5DB211F3-2C60-40C8-8135-6EB091BC1385}"/>
          </ac:spMkLst>
        </pc:spChg>
        <pc:spChg chg="mod">
          <ac:chgData name="Павел Пушкарев" userId="71aceeadbc15cee4" providerId="LiveId" clId="{788528E3-7EC5-4FE9-889C-7C5E3FE46190}" dt="2022-01-11T18:52:06.487" v="1294" actId="20577"/>
          <ac:spMkLst>
            <pc:docMk/>
            <pc:sldMk cId="0" sldId="308"/>
            <ac:spMk id="40963" creationId="{8CECD8F0-47D4-4BA4-9704-54FC532173FB}"/>
          </ac:spMkLst>
        </pc:spChg>
        <pc:picChg chg="add mod">
          <ac:chgData name="Павел Пушкарев" userId="71aceeadbc15cee4" providerId="LiveId" clId="{788528E3-7EC5-4FE9-889C-7C5E3FE46190}" dt="2022-01-11T18:41:10.423" v="864" actId="1037"/>
          <ac:picMkLst>
            <pc:docMk/>
            <pc:sldMk cId="0" sldId="308"/>
            <ac:picMk id="3" creationId="{B452ED15-5176-4904-897E-79A6A7D3E55C}"/>
          </ac:picMkLst>
        </pc:picChg>
        <pc:picChg chg="del">
          <ac:chgData name="Павел Пушкарев" userId="71aceeadbc15cee4" providerId="LiveId" clId="{788528E3-7EC5-4FE9-889C-7C5E3FE46190}" dt="2022-01-11T18:41:14.226" v="865" actId="478"/>
          <ac:picMkLst>
            <pc:docMk/>
            <pc:sldMk cId="0" sldId="308"/>
            <ac:picMk id="40964" creationId="{579C0FBC-9F00-4D6B-B384-2AD181E7CDE4}"/>
          </ac:picMkLst>
        </pc:picChg>
      </pc:sldChg>
      <pc:sldChg chg="addSp delSp modSp add mod">
        <pc:chgData name="Павел Пушкарев" userId="71aceeadbc15cee4" providerId="LiveId" clId="{788528E3-7EC5-4FE9-889C-7C5E3FE46190}" dt="2021-11-24T15:29:14.634" v="795" actId="20577"/>
        <pc:sldMkLst>
          <pc:docMk/>
          <pc:sldMk cId="1240507869" sldId="317"/>
        </pc:sldMkLst>
        <pc:spChg chg="mod">
          <ac:chgData name="Павел Пушкарев" userId="71aceeadbc15cee4" providerId="LiveId" clId="{788528E3-7EC5-4FE9-889C-7C5E3FE46190}" dt="2021-11-24T14:48:26.967" v="40" actId="6549"/>
          <ac:spMkLst>
            <pc:docMk/>
            <pc:sldMk cId="1240507869" sldId="317"/>
            <ac:spMk id="40962" creationId="{5DB211F3-2C60-40C8-8135-6EB091BC1385}"/>
          </ac:spMkLst>
        </pc:spChg>
        <pc:spChg chg="mod">
          <ac:chgData name="Павел Пушкарев" userId="71aceeadbc15cee4" providerId="LiveId" clId="{788528E3-7EC5-4FE9-889C-7C5E3FE46190}" dt="2021-11-24T15:29:14.634" v="795" actId="20577"/>
          <ac:spMkLst>
            <pc:docMk/>
            <pc:sldMk cId="1240507869" sldId="317"/>
            <ac:spMk id="40963" creationId="{8CECD8F0-47D4-4BA4-9704-54FC532173FB}"/>
          </ac:spMkLst>
        </pc:spChg>
        <pc:picChg chg="add del mod">
          <ac:chgData name="Павел Пушкарев" userId="71aceeadbc15cee4" providerId="LiveId" clId="{788528E3-7EC5-4FE9-889C-7C5E3FE46190}" dt="2021-11-24T14:51:11.460" v="165" actId="478"/>
          <ac:picMkLst>
            <pc:docMk/>
            <pc:sldMk cId="1240507869" sldId="317"/>
            <ac:picMk id="3" creationId="{1EC83BE5-DA3D-4BFD-A787-24C9CC120AA1}"/>
          </ac:picMkLst>
        </pc:picChg>
        <pc:picChg chg="add mod">
          <ac:chgData name="Павел Пушкарев" userId="71aceeadbc15cee4" providerId="LiveId" clId="{788528E3-7EC5-4FE9-889C-7C5E3FE46190}" dt="2021-11-24T15:27:09.210" v="704" actId="1037"/>
          <ac:picMkLst>
            <pc:docMk/>
            <pc:sldMk cId="1240507869" sldId="317"/>
            <ac:picMk id="5" creationId="{46BC251F-3D25-4B95-AF20-64CA27D6E35D}"/>
          </ac:picMkLst>
        </pc:picChg>
        <pc:picChg chg="add del mod">
          <ac:chgData name="Павел Пушкарев" userId="71aceeadbc15cee4" providerId="LiveId" clId="{788528E3-7EC5-4FE9-889C-7C5E3FE46190}" dt="2021-11-24T14:51:55.785" v="172" actId="478"/>
          <ac:picMkLst>
            <pc:docMk/>
            <pc:sldMk cId="1240507869" sldId="317"/>
            <ac:picMk id="9" creationId="{C128EF23-E3D5-4D86-9E4A-BE4EE7581B0A}"/>
          </ac:picMkLst>
        </pc:picChg>
        <pc:picChg chg="del">
          <ac:chgData name="Павел Пушкарев" userId="71aceeadbc15cee4" providerId="LiveId" clId="{788528E3-7EC5-4FE9-889C-7C5E3FE46190}" dt="2021-11-24T14:51:05.629" v="111" actId="478"/>
          <ac:picMkLst>
            <pc:docMk/>
            <pc:sldMk cId="1240507869" sldId="317"/>
            <ac:picMk id="40964" creationId="{579C0FBC-9F00-4D6B-B384-2AD181E7CDE4}"/>
          </ac:picMkLst>
        </pc:picChg>
      </pc:sldChg>
    </pc:docChg>
  </pc:docChgLst>
  <pc:docChgLst>
    <pc:chgData name="Павел Пушкарев" userId="71aceeadbc15cee4" providerId="LiveId" clId="{F6D0A239-B9BA-45F8-A958-51C5830F6E3D}"/>
    <pc:docChg chg="modSld sldOrd">
      <pc:chgData name="Павел Пушкарев" userId="71aceeadbc15cee4" providerId="LiveId" clId="{F6D0A239-B9BA-45F8-A958-51C5830F6E3D}" dt="2021-05-14T15:51:38.608" v="1"/>
      <pc:docMkLst>
        <pc:docMk/>
      </pc:docMkLst>
      <pc:sldChg chg="ord">
        <pc:chgData name="Павел Пушкарев" userId="71aceeadbc15cee4" providerId="LiveId" clId="{F6D0A239-B9BA-45F8-A958-51C5830F6E3D}" dt="2021-05-14T15:51:38.608" v="1"/>
        <pc:sldMkLst>
          <pc:docMk/>
          <pc:sldMk cId="0" sldId="271"/>
        </pc:sldMkLst>
      </pc:sldChg>
    </pc:docChg>
  </pc:docChgLst>
  <pc:docChgLst>
    <pc:chgData name="Пушкарев Павел" userId="71aceeadbc15cee4" providerId="Windows Live" clId="Web-{62995011-F136-403A-A78E-FA5B1ACED4D8}"/>
    <pc:docChg chg="modSld">
      <pc:chgData name="Пушкарев Павел" userId="71aceeadbc15cee4" providerId="Windows Live" clId="Web-{62995011-F136-403A-A78E-FA5B1ACED4D8}" dt="2021-01-30T08:53:54.194" v="87" actId="20577"/>
      <pc:docMkLst>
        <pc:docMk/>
      </pc:docMkLst>
      <pc:sldChg chg="modSp">
        <pc:chgData name="Пушкарев Павел" userId="71aceeadbc15cee4" providerId="Windows Live" clId="Web-{62995011-F136-403A-A78E-FA5B1ACED4D8}" dt="2021-01-30T08:53:54.194" v="87" actId="20577"/>
        <pc:sldMkLst>
          <pc:docMk/>
          <pc:sldMk cId="0" sldId="296"/>
        </pc:sldMkLst>
        <pc:spChg chg="mod">
          <ac:chgData name="Пушкарев Павел" userId="71aceeadbc15cee4" providerId="Windows Live" clId="Web-{62995011-F136-403A-A78E-FA5B1ACED4D8}" dt="2021-01-30T08:53:54.194" v="87" actId="20577"/>
          <ac:spMkLst>
            <pc:docMk/>
            <pc:sldMk cId="0" sldId="296"/>
            <ac:spMk id="14339" creationId="{99E86FD7-7363-44C9-BB48-5FBF313E3EEA}"/>
          </ac:spMkLst>
        </pc:spChg>
      </pc:sldChg>
      <pc:sldChg chg="modSp">
        <pc:chgData name="Пушкарев Павел" userId="71aceeadbc15cee4" providerId="Windows Live" clId="Web-{62995011-F136-403A-A78E-FA5B1ACED4D8}" dt="2021-01-30T08:47:06.246" v="45" actId="20577"/>
        <pc:sldMkLst>
          <pc:docMk/>
          <pc:sldMk cId="0" sldId="297"/>
        </pc:sldMkLst>
        <pc:spChg chg="mod">
          <ac:chgData name="Пушкарев Павел" userId="71aceeadbc15cee4" providerId="Windows Live" clId="Web-{62995011-F136-403A-A78E-FA5B1ACED4D8}" dt="2021-01-30T08:47:06.246" v="45" actId="20577"/>
          <ac:spMkLst>
            <pc:docMk/>
            <pc:sldMk cId="0" sldId="297"/>
            <ac:spMk id="13315" creationId="{DF61205D-8986-4908-835D-598104C05BDC}"/>
          </ac:spMkLst>
        </pc:spChg>
      </pc:sldChg>
    </pc:docChg>
  </pc:docChgLst>
  <pc:docChgLst>
    <pc:chgData name="Павел Пушкарев" userId="71aceeadbc15cee4" providerId="LiveId" clId="{2819AE8D-DD05-4FB7-B90C-1E25F82D3C4A}"/>
    <pc:docChg chg="undo custSel modSld">
      <pc:chgData name="Павел Пушкарев" userId="71aceeadbc15cee4" providerId="LiveId" clId="{2819AE8D-DD05-4FB7-B90C-1E25F82D3C4A}" dt="2021-02-19T15:08:26.263" v="145" actId="20577"/>
      <pc:docMkLst>
        <pc:docMk/>
      </pc:docMkLst>
      <pc:sldChg chg="addSp modSp mod">
        <pc:chgData name="Павел Пушкарев" userId="71aceeadbc15cee4" providerId="LiveId" clId="{2819AE8D-DD05-4FB7-B90C-1E25F82D3C4A}" dt="2021-02-19T15:08:26.263" v="145" actId="20577"/>
        <pc:sldMkLst>
          <pc:docMk/>
          <pc:sldMk cId="0" sldId="260"/>
        </pc:sldMkLst>
        <pc:spChg chg="add mod">
          <ac:chgData name="Павел Пушкарев" userId="71aceeadbc15cee4" providerId="LiveId" clId="{2819AE8D-DD05-4FB7-B90C-1E25F82D3C4A}" dt="2021-02-19T15:08:26.263" v="145" actId="20577"/>
          <ac:spMkLst>
            <pc:docMk/>
            <pc:sldMk cId="0" sldId="260"/>
            <ac:spMk id="8" creationId="{241F4A09-12BC-49E2-9263-82996545968B}"/>
          </ac:spMkLst>
        </pc:spChg>
        <pc:spChg chg="mod">
          <ac:chgData name="Павел Пушкарев" userId="71aceeadbc15cee4" providerId="LiveId" clId="{2819AE8D-DD05-4FB7-B90C-1E25F82D3C4A}" dt="2021-02-19T15:05:41.564" v="43" actId="14100"/>
          <ac:spMkLst>
            <pc:docMk/>
            <pc:sldMk cId="0" sldId="260"/>
            <ac:spMk id="7171" creationId="{2200D8D1-FBAF-4E5D-8746-BEB2EAFB0752}"/>
          </ac:spMkLst>
        </pc:spChg>
        <pc:picChg chg="add mod">
          <ac:chgData name="Павел Пушкарев" userId="71aceeadbc15cee4" providerId="LiveId" clId="{2819AE8D-DD05-4FB7-B90C-1E25F82D3C4A}" dt="2021-02-19T15:07:15.684" v="91" actId="1036"/>
          <ac:picMkLst>
            <pc:docMk/>
            <pc:sldMk cId="0" sldId="260"/>
            <ac:picMk id="3" creationId="{B8DA33F5-B9E2-4DE1-9AB4-89CE3D097314}"/>
          </ac:picMkLst>
        </pc:picChg>
        <pc:picChg chg="add mod">
          <ac:chgData name="Павел Пушкарев" userId="71aceeadbc15cee4" providerId="LiveId" clId="{2819AE8D-DD05-4FB7-B90C-1E25F82D3C4A}" dt="2021-02-19T15:07:15.684" v="91" actId="1036"/>
          <ac:picMkLst>
            <pc:docMk/>
            <pc:sldMk cId="0" sldId="260"/>
            <ac:picMk id="5" creationId="{CA0B45A4-07A4-4215-9CFE-3A6955FC5802}"/>
          </ac:picMkLst>
        </pc:picChg>
      </pc:sldChg>
    </pc:docChg>
  </pc:docChgLst>
  <pc:docChgLst>
    <pc:chgData name="Павел Пушкарев" userId="71aceeadbc15cee4" providerId="LiveId" clId="{B2B93A93-35C8-44F0-8631-F8792FF9CAD1}"/>
    <pc:docChg chg="custSel modSld">
      <pc:chgData name="Павел Пушкарев" userId="71aceeadbc15cee4" providerId="LiveId" clId="{B2B93A93-35C8-44F0-8631-F8792FF9CAD1}" dt="2021-01-30T09:20:02.727" v="36" actId="20577"/>
      <pc:docMkLst>
        <pc:docMk/>
      </pc:docMkLst>
      <pc:sldChg chg="modSp mod">
        <pc:chgData name="Павел Пушкарев" userId="71aceeadbc15cee4" providerId="LiveId" clId="{B2B93A93-35C8-44F0-8631-F8792FF9CAD1}" dt="2021-01-30T09:20:02.727" v="36" actId="20577"/>
        <pc:sldMkLst>
          <pc:docMk/>
          <pc:sldMk cId="0" sldId="297"/>
        </pc:sldMkLst>
        <pc:spChg chg="mod">
          <ac:chgData name="Павел Пушкарев" userId="71aceeadbc15cee4" providerId="LiveId" clId="{B2B93A93-35C8-44F0-8631-F8792FF9CAD1}" dt="2021-01-30T09:20:02.727" v="36" actId="20577"/>
          <ac:spMkLst>
            <pc:docMk/>
            <pc:sldMk cId="0" sldId="297"/>
            <ac:spMk id="13315" creationId="{DF61205D-8986-4908-835D-598104C05BDC}"/>
          </ac:spMkLst>
        </pc:spChg>
      </pc:sldChg>
    </pc:docChg>
  </pc:docChgLst>
  <pc:docChgLst>
    <pc:chgData name="Пушкарев Павел" userId="71aceeadbc15cee4" providerId="Windows Live" clId="Web-{11C56AC8-7BEB-4362-BBA0-EF281095E5AD}"/>
    <pc:docChg chg="modSld">
      <pc:chgData name="Пушкарев Павел" userId="71aceeadbc15cee4" providerId="Windows Live" clId="Web-{11C56AC8-7BEB-4362-BBA0-EF281095E5AD}" dt="2021-01-30T07:59:13.556" v="69" actId="20577"/>
      <pc:docMkLst>
        <pc:docMk/>
      </pc:docMkLst>
      <pc:sldChg chg="modSp">
        <pc:chgData name="Пушкарев Павел" userId="71aceeadbc15cee4" providerId="Windows Live" clId="Web-{11C56AC8-7BEB-4362-BBA0-EF281095E5AD}" dt="2021-01-30T07:59:13.556" v="69" actId="20577"/>
        <pc:sldMkLst>
          <pc:docMk/>
          <pc:sldMk cId="0" sldId="297"/>
        </pc:sldMkLst>
        <pc:spChg chg="mod">
          <ac:chgData name="Пушкарев Павел" userId="71aceeadbc15cee4" providerId="Windows Live" clId="Web-{11C56AC8-7BEB-4362-BBA0-EF281095E5AD}" dt="2021-01-30T07:59:13.556" v="69" actId="20577"/>
          <ac:spMkLst>
            <pc:docMk/>
            <pc:sldMk cId="0" sldId="297"/>
            <ac:spMk id="13315" creationId="{DF61205D-8986-4908-835D-598104C05BDC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2">
            <a:extLst>
              <a:ext uri="{FF2B5EF4-FFF2-40B4-BE49-F238E27FC236}">
                <a16:creationId xmlns:a16="http://schemas.microsoft.com/office/drawing/2014/main" id="{1C72AC1A-81AB-4AB6-89DA-EB1F3AE275C2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6362700" cy="6858000"/>
            <a:chOff x="0" y="0"/>
            <a:chExt cx="4008" cy="4320"/>
          </a:xfrm>
        </p:grpSpPr>
        <p:pic>
          <p:nvPicPr>
            <p:cNvPr id="5" name="Picture 2" descr="Expbanna">
              <a:extLst>
                <a:ext uri="{FF2B5EF4-FFF2-40B4-BE49-F238E27FC236}">
                  <a16:creationId xmlns:a16="http://schemas.microsoft.com/office/drawing/2014/main" id="{3968DBF3-81AA-4115-85BB-F2FE96EE59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invGray">
            <a:xfrm>
              <a:off x="0" y="0"/>
              <a:ext cx="432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9" descr="EXPHORSA">
              <a:extLst>
                <a:ext uri="{FF2B5EF4-FFF2-40B4-BE49-F238E27FC236}">
                  <a16:creationId xmlns:a16="http://schemas.microsoft.com/office/drawing/2014/main" id="{B1941579-9BB1-4805-9EBA-7BE0D7CEB1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8" y="3600"/>
              <a:ext cx="1800" cy="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55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752600" y="990600"/>
            <a:ext cx="6400800" cy="2514600"/>
          </a:xfrm>
          <a:solidFill>
            <a:schemeClr val="bg1"/>
          </a:solidFill>
          <a:ln w="76200" cmpd="tri">
            <a:solidFill>
              <a:schemeClr val="folHlink"/>
            </a:solidFill>
            <a:miter lim="800000"/>
            <a:headEnd/>
            <a:tailEnd/>
          </a:ln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ru-RU" noProof="0"/>
              <a:t>Образец заголовка</a:t>
            </a:r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752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ru-RU" noProof="0"/>
              <a:t>Образец подзаголовка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B04408-5046-438A-89C4-C949FFA1C8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C4BF8E-688D-43E0-86E3-6B4C8050E9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4008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CF1B18-7B92-40AE-9EC0-921AE3E652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EC7122-FD9E-49C0-A07E-10BA7911A14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36840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4441864-3899-4F88-B06C-03E7E98ED3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44D9A9CA-59C4-400D-81F6-FB4F52A1CF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65A7696F-3613-4E6A-95EC-FEB657A0AF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5FF5BD-A03C-4340-B049-A5CE1FA24C3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65568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96100" y="381000"/>
            <a:ext cx="1943100" cy="5486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066800" y="381000"/>
            <a:ext cx="5676900" cy="54864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BE64B02-FC44-4ABD-91EB-B673904296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82B03C77-AD18-4B39-8D57-5AE9DFE780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36B934C0-6442-48F8-B85C-1C7B6676B7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C3DE75-871B-4CAC-BBD7-67C4F62A46C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38795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1A9F12C-FC5F-4D99-98F6-CC0F9863F4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F1593FAE-43A6-46E0-8ED3-E7B90AD52D7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525A544F-9732-42B8-8FF2-1E62D95F31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728357-DF7B-4445-81B3-924A7BFE20A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02555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6723A08-E435-4B53-A88C-2118DFF00E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23BF680A-51A0-42D5-BB86-75610534F2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42D880EF-0085-422E-9825-87E2B7B2A1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56435A-E9B7-4D0F-864E-ECCF8151C43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49332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6800" y="17526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29200" y="17526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BED0DFE-3315-403E-97F6-61A9A2189C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D5C48C7C-6B6A-4D7B-B8BE-33DB364FB4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D164E07E-CEB1-4AE9-ADC1-960C2EE420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79E3EB-B771-4066-9FAE-D23B3556742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16500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E4E940-E1BC-46CB-A2E5-790F40F69D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BC109A-2F04-4E80-961A-5F03BDD3CD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273903-40D6-4EF2-A811-A7609A1F04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C6A887-5638-4BF1-B298-E9FFAFE1AE3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0639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24E64898-FDD0-4566-AF5D-AFEA9F7F81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7EFCF52F-1214-4FDF-B5CB-79F8D241F9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32023033-E501-4526-B468-C0D9BEF832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487C18-2739-4956-84AE-80C0733CAA0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79029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F7D0F395-8E6B-451A-9104-CDC8326950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01802F0C-8529-4E98-A949-8F7B4D3575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A5D99E71-795B-4382-9C72-0F48F86FA8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E89C28-8AAC-43AC-9B32-52CE0BCDBFA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74097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2282150-9894-4D1C-A444-1450173C60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A93A53B5-C52A-4CBE-BD85-52B6EC7306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D6AF67E1-E582-4C6F-A06C-B75E7691F6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F14DD8-957C-49FF-AB11-010AC46DB1D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69156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284F504-2F6C-4A30-BFF1-0C457A2A7F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EE5DCCA9-BA7C-40EC-8FA7-95036D08FA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BC388994-7FA6-4C1B-87FE-3CE2F6C9BE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7CE036-AB2A-4313-AE3B-AA7CD11651F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11580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0">
            <a:extLst>
              <a:ext uri="{FF2B5EF4-FFF2-40B4-BE49-F238E27FC236}">
                <a16:creationId xmlns:a16="http://schemas.microsoft.com/office/drawing/2014/main" id="{3D982904-76AC-48DD-9420-12DB421AFBCD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8915400" cy="6858000"/>
            <a:chOff x="0" y="0"/>
            <a:chExt cx="5616" cy="4320"/>
          </a:xfrm>
        </p:grpSpPr>
        <p:pic>
          <p:nvPicPr>
            <p:cNvPr id="1032" name="Picture 2" descr="Expbanna">
              <a:extLst>
                <a:ext uri="{FF2B5EF4-FFF2-40B4-BE49-F238E27FC236}">
                  <a16:creationId xmlns:a16="http://schemas.microsoft.com/office/drawing/2014/main" id="{C84D0658-5ED1-4DBA-B659-3D52E3E8D6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invGray">
            <a:xfrm>
              <a:off x="0" y="0"/>
              <a:ext cx="432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3" name="Rectangle 3">
              <a:extLst>
                <a:ext uri="{FF2B5EF4-FFF2-40B4-BE49-F238E27FC236}">
                  <a16:creationId xmlns:a16="http://schemas.microsoft.com/office/drawing/2014/main" id="{49BD3283-BF46-4436-B395-C9DAC03F68E7}"/>
                </a:ext>
              </a:extLst>
            </p:cNvPr>
            <p:cNvSpPr>
              <a:spLocks noChangeArrowheads="1"/>
            </p:cNvSpPr>
            <p:nvPr/>
          </p:nvSpPr>
          <p:spPr bwMode="grayWhite">
            <a:xfrm>
              <a:off x="576" y="144"/>
              <a:ext cx="5040" cy="3888"/>
            </a:xfrm>
            <a:prstGeom prst="rect">
              <a:avLst/>
            </a:prstGeom>
            <a:solidFill>
              <a:schemeClr val="bg1"/>
            </a:solidFill>
            <a:ln w="76200" cmpd="tri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defRPr/>
              </a:pPr>
              <a:endParaRPr lang="ru-RU" altLang="ru-RU"/>
            </a:p>
          </p:txBody>
        </p:sp>
      </p:grpSp>
      <p:sp>
        <p:nvSpPr>
          <p:cNvPr id="1027" name="Rectangle 4">
            <a:extLst>
              <a:ext uri="{FF2B5EF4-FFF2-40B4-BE49-F238E27FC236}">
                <a16:creationId xmlns:a16="http://schemas.microsoft.com/office/drawing/2014/main" id="{D8D34413-B28B-49EA-8A73-4661AF703C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810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8" name="Rectangle 5">
            <a:extLst>
              <a:ext uri="{FF2B5EF4-FFF2-40B4-BE49-F238E27FC236}">
                <a16:creationId xmlns:a16="http://schemas.microsoft.com/office/drawing/2014/main" id="{E36B5581-98FF-4350-BD4E-D20C77F588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7526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22534" name="Rectangle 6">
            <a:extLst>
              <a:ext uri="{FF2B5EF4-FFF2-40B4-BE49-F238E27FC236}">
                <a16:creationId xmlns:a16="http://schemas.microsoft.com/office/drawing/2014/main" id="{62FECA39-61EB-454C-85DA-FB82FCDAA87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535" name="Rectangle 7">
            <a:extLst>
              <a:ext uri="{FF2B5EF4-FFF2-40B4-BE49-F238E27FC236}">
                <a16:creationId xmlns:a16="http://schemas.microsoft.com/office/drawing/2014/main" id="{E34E1E58-710B-48EA-A5AE-5ECDC1EF8AB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4008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536" name="Rectangle 8">
            <a:extLst>
              <a:ext uri="{FF2B5EF4-FFF2-40B4-BE49-F238E27FC236}">
                <a16:creationId xmlns:a16="http://schemas.microsoft.com/office/drawing/2014/main" id="{7DCD03F7-648C-4474-9E7D-09C7372FE55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B7DA3C3-58E5-43CD-863A-21D866F1ADA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095" r:id="rId2"/>
    <p:sldLayoutId id="2147484096" r:id="rId3"/>
    <p:sldLayoutId id="2147484097" r:id="rId4"/>
    <p:sldLayoutId id="2147484098" r:id="rId5"/>
    <p:sldLayoutId id="2147484099" r:id="rId6"/>
    <p:sldLayoutId id="2147484100" r:id="rId7"/>
    <p:sldLayoutId id="2147484101" r:id="rId8"/>
    <p:sldLayoutId id="2147484102" r:id="rId9"/>
    <p:sldLayoutId id="2147484103" r:id="rId10"/>
    <p:sldLayoutId id="214748410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>
            <a:extLst>
              <a:ext uri="{FF2B5EF4-FFF2-40B4-BE49-F238E27FC236}">
                <a16:creationId xmlns:a16="http://schemas.microsoft.com/office/drawing/2014/main" id="{AE4D7F77-683A-434A-B4D8-BB00EBFB5D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2600" y="836613"/>
            <a:ext cx="6400800" cy="2514600"/>
          </a:xfrm>
        </p:spPr>
        <p:txBody>
          <a:bodyPr/>
          <a:lstStyle/>
          <a:p>
            <a:pPr eaLnBrk="1" hangingPunct="1"/>
            <a:r>
              <a:rPr lang="ru-RU" altLang="ru-RU"/>
              <a:t>Теория ЭМЗ.</a:t>
            </a:r>
            <a:br>
              <a:rPr lang="ru-RU" altLang="ru-RU"/>
            </a:br>
            <a:r>
              <a:rPr lang="ru-RU" altLang="ru-RU"/>
              <a:t>Лекция 1. Введение.</a:t>
            </a:r>
          </a:p>
        </p:txBody>
      </p:sp>
      <p:sp>
        <p:nvSpPr>
          <p:cNvPr id="3075" name="Подзаголовок 2">
            <a:extLst>
              <a:ext uri="{FF2B5EF4-FFF2-40B4-BE49-F238E27FC236}">
                <a16:creationId xmlns:a16="http://schemas.microsoft.com/office/drawing/2014/main" id="{264CD2E7-2FF4-4337-992B-6E58EE6FA3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0113" y="3644900"/>
            <a:ext cx="7993062" cy="1752600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/>
            <a:r>
              <a:rPr lang="ru-RU" altLang="ru-RU"/>
              <a:t>1.1. История геоэлектрики. Научные школы.</a:t>
            </a:r>
          </a:p>
          <a:p>
            <a:pPr algn="l" eaLnBrk="1" hangingPunct="1"/>
            <a:r>
              <a:rPr lang="ru-RU" altLang="ru-RU"/>
              <a:t>1.2. Публикации.</a:t>
            </a:r>
          </a:p>
          <a:p>
            <a:pPr algn="l" eaLnBrk="1" hangingPunct="1"/>
            <a:r>
              <a:rPr lang="ru-RU" altLang="ru-RU"/>
              <a:t>1.3. Сведения из электродинамики.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>
            <a:extLst>
              <a:ext uri="{FF2B5EF4-FFF2-40B4-BE49-F238E27FC236}">
                <a16:creationId xmlns:a16="http://schemas.microsoft.com/office/drawing/2014/main" id="{3A42DD28-0F07-4C36-B5F3-C545B4FE51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/>
              <a:t>Александр Павлович Краев</a:t>
            </a:r>
            <a:br>
              <a:rPr lang="ru-RU" altLang="ru-RU" sz="4000"/>
            </a:br>
            <a:r>
              <a:rPr lang="ru-RU" altLang="ru-RU" sz="4000"/>
              <a:t>(1904-1952)</a:t>
            </a:r>
          </a:p>
        </p:txBody>
      </p:sp>
      <p:sp>
        <p:nvSpPr>
          <p:cNvPr id="12291" name="Объект 2">
            <a:extLst>
              <a:ext uri="{FF2B5EF4-FFF2-40B4-BE49-F238E27FC236}">
                <a16:creationId xmlns:a16="http://schemas.microsoft.com/office/drawing/2014/main" id="{A7E23802-0B26-438B-9E52-062F76BC5DC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66800" y="1752600"/>
            <a:ext cx="4584700" cy="4413250"/>
          </a:xfrm>
        </p:spPr>
        <p:txBody>
          <a:bodyPr/>
          <a:lstStyle/>
          <a:p>
            <a:pPr eaLnBrk="1" hangingPunct="1"/>
            <a:r>
              <a:rPr lang="ru-RU" altLang="ru-RU" sz="2800"/>
              <a:t>1941 – диссертация «ЭМ ЧЗ слоистого массива»</a:t>
            </a:r>
          </a:p>
          <a:p>
            <a:pPr eaLnBrk="1" hangingPunct="1"/>
            <a:r>
              <a:rPr lang="ru-RU" altLang="ru-RU" sz="2800"/>
              <a:t>1946 – ДЗ с разносами  до 60 км, выявление коровой проводимости</a:t>
            </a:r>
          </a:p>
          <a:p>
            <a:pPr eaLnBrk="1" hangingPunct="1"/>
            <a:r>
              <a:rPr lang="ru-RU" altLang="ru-RU" sz="2800"/>
              <a:t>1951 – 1-й том «Основ геоэлектрики» (пост. ток), переиздание учениками в 1965 (пост. и перем. ток)</a:t>
            </a:r>
          </a:p>
        </p:txBody>
      </p:sp>
      <p:pic>
        <p:nvPicPr>
          <p:cNvPr id="12292" name="Picture 2">
            <a:extLst>
              <a:ext uri="{FF2B5EF4-FFF2-40B4-BE49-F238E27FC236}">
                <a16:creationId xmlns:a16="http://schemas.microsoft.com/office/drawing/2014/main" id="{A685640E-5FCA-4FCE-AD42-B805465F1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188" y="1597025"/>
            <a:ext cx="3057525" cy="464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>
            <a:extLst>
              <a:ext uri="{FF2B5EF4-FFF2-40B4-BE49-F238E27FC236}">
                <a16:creationId xmlns:a16="http://schemas.microsoft.com/office/drawing/2014/main" id="{E0A0E853-C466-4839-8268-D84E28198F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/>
              <a:t>Александр Сергеевич Семенов</a:t>
            </a:r>
            <a:br>
              <a:rPr lang="ru-RU" altLang="ru-RU" sz="4000"/>
            </a:br>
            <a:r>
              <a:rPr lang="ru-RU" altLang="ru-RU" sz="4000"/>
              <a:t>(1907-1999)</a:t>
            </a:r>
          </a:p>
        </p:txBody>
      </p:sp>
      <p:sp>
        <p:nvSpPr>
          <p:cNvPr id="13315" name="Объект 2">
            <a:extLst>
              <a:ext uri="{FF2B5EF4-FFF2-40B4-BE49-F238E27FC236}">
                <a16:creationId xmlns:a16="http://schemas.microsoft.com/office/drawing/2014/main" id="{DF61205D-8986-4908-835D-598104C05BD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66800" y="1709469"/>
            <a:ext cx="4671654" cy="4456381"/>
          </a:xfrm>
        </p:spPr>
        <p:txBody>
          <a:bodyPr/>
          <a:lstStyle/>
          <a:p>
            <a:pPr eaLnBrk="1" hangingPunct="1"/>
            <a:r>
              <a:rPr lang="ru-RU" altLang="ru-RU" sz="2800" dirty="0"/>
              <a:t>С 1931 – развитие и внедрение наземных    </a:t>
            </a:r>
            <a:r>
              <a:rPr lang="ru-RU" sz="2800" dirty="0">
                <a:ea typeface="+mn-lt"/>
                <a:cs typeface="+mn-lt"/>
              </a:rPr>
              <a:t>(ЕП, СГ, МЗТ) и речных </a:t>
            </a:r>
            <a:r>
              <a:rPr lang="ru-RU" altLang="ru-RU" sz="2800" dirty="0"/>
              <a:t>методов электроразведки</a:t>
            </a:r>
            <a:endParaRPr lang="ru-RU" altLang="ru-RU" sz="2800" dirty="0">
              <a:cs typeface="Times New Roman"/>
            </a:endParaRPr>
          </a:p>
          <a:p>
            <a:pPr eaLnBrk="1" hangingPunct="1"/>
            <a:r>
              <a:rPr lang="ru-RU" altLang="ru-RU" sz="2800" dirty="0"/>
              <a:t>Книга «Электроразведка методом </a:t>
            </a:r>
            <a:r>
              <a:rPr lang="ru-RU" altLang="ru-RU" sz="2800" dirty="0" err="1"/>
              <a:t>естеств</a:t>
            </a:r>
            <a:r>
              <a:rPr lang="ru-RU" altLang="ru-RU" sz="2800" dirty="0"/>
              <a:t>. </a:t>
            </a:r>
            <a:r>
              <a:rPr lang="ru-RU" altLang="ru-RU" sz="2800" dirty="0" err="1"/>
              <a:t>электрич</a:t>
            </a:r>
            <a:r>
              <a:rPr lang="ru-RU" altLang="ru-RU" sz="2800" dirty="0"/>
              <a:t>. поля» (1968, 1974, 1980)</a:t>
            </a:r>
            <a:endParaRPr lang="ru-RU" altLang="ru-RU" sz="2800" dirty="0">
              <a:cs typeface="Times New Roman"/>
            </a:endParaRPr>
          </a:p>
          <a:p>
            <a:r>
              <a:rPr lang="ru-RU" sz="2800" dirty="0">
                <a:ea typeface="+mn-lt"/>
                <a:cs typeface="+mn-lt"/>
              </a:rPr>
              <a:t>1952-1986 - зав. каф. геофизики геол. ф-та ЛГУ</a:t>
            </a:r>
          </a:p>
        </p:txBody>
      </p:sp>
      <p:pic>
        <p:nvPicPr>
          <p:cNvPr id="13316" name="Рисунок 2">
            <a:extLst>
              <a:ext uri="{FF2B5EF4-FFF2-40B4-BE49-F238E27FC236}">
                <a16:creationId xmlns:a16="http://schemas.microsoft.com/office/drawing/2014/main" id="{9E72149A-9211-41A0-847F-3B04702867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916113"/>
            <a:ext cx="2900363" cy="359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>
            <a:extLst>
              <a:ext uri="{FF2B5EF4-FFF2-40B4-BE49-F238E27FC236}">
                <a16:creationId xmlns:a16="http://schemas.microsoft.com/office/drawing/2014/main" id="{EB858FC8-5434-41A0-A30C-CC96D21A23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/>
              <a:t>Владимир Александрович Комаров</a:t>
            </a:r>
            <a:br>
              <a:rPr lang="ru-RU" altLang="ru-RU" sz="4000"/>
            </a:br>
            <a:r>
              <a:rPr lang="ru-RU" altLang="ru-RU" sz="4000"/>
              <a:t>(1930-2006)</a:t>
            </a:r>
          </a:p>
        </p:txBody>
      </p:sp>
      <p:sp>
        <p:nvSpPr>
          <p:cNvPr id="14339" name="Объект 2">
            <a:extLst>
              <a:ext uri="{FF2B5EF4-FFF2-40B4-BE49-F238E27FC236}">
                <a16:creationId xmlns:a16="http://schemas.microsoft.com/office/drawing/2014/main" id="{99E86FD7-7363-44C9-BB48-5FBF313E3EE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66800" y="1752600"/>
            <a:ext cx="4729163" cy="4413250"/>
          </a:xfrm>
        </p:spPr>
        <p:txBody>
          <a:bodyPr/>
          <a:lstStyle/>
          <a:p>
            <a:pPr eaLnBrk="1" hangingPunct="1"/>
            <a:r>
              <a:rPr lang="ru-RU" altLang="ru-RU" sz="2800"/>
              <a:t>Разработка физ.-хим. основ, методики и аппаратуры для изучения </a:t>
            </a:r>
            <a:r>
              <a:rPr lang="ru-RU" altLang="ru-RU" sz="2800" dirty="0"/>
              <a:t>ВП в </a:t>
            </a:r>
            <a:r>
              <a:rPr lang="en-US" altLang="ru-RU" sz="2800" dirty="0"/>
              <a:t>t-</a:t>
            </a:r>
            <a:r>
              <a:rPr lang="ru-RU" altLang="ru-RU" sz="2800" dirty="0"/>
              <a:t>области для поиска и разведки рудных месторождений</a:t>
            </a:r>
            <a:endParaRPr lang="ru-RU" altLang="ru-RU" sz="2800" dirty="0">
              <a:cs typeface="Times New Roman"/>
            </a:endParaRPr>
          </a:p>
          <a:p>
            <a:pPr eaLnBrk="1" hangingPunct="1"/>
            <a:r>
              <a:rPr lang="ru-RU" altLang="ru-RU" sz="2800" dirty="0"/>
              <a:t>«Электроразведка </a:t>
            </a:r>
            <a:r>
              <a:rPr lang="ru-RU" altLang="ru-RU" sz="2800"/>
              <a:t>методом ВП» (3 издания), </a:t>
            </a:r>
            <a:r>
              <a:rPr lang="ru-RU" altLang="ru-RU" sz="2800" dirty="0"/>
              <a:t>перевод на английский и китайский</a:t>
            </a:r>
            <a:endParaRPr lang="ru-RU" altLang="ru-RU" sz="2800" dirty="0">
              <a:cs typeface="Times New Roman"/>
            </a:endParaRPr>
          </a:p>
        </p:txBody>
      </p:sp>
      <p:pic>
        <p:nvPicPr>
          <p:cNvPr id="14340" name="Рисунок 1">
            <a:extLst>
              <a:ext uri="{FF2B5EF4-FFF2-40B4-BE49-F238E27FC236}">
                <a16:creationId xmlns:a16="http://schemas.microsoft.com/office/drawing/2014/main" id="{85572DF0-C1E6-40A1-BA72-8A2C717168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350" y="1916113"/>
            <a:ext cx="2900363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>
            <a:extLst>
              <a:ext uri="{FF2B5EF4-FFF2-40B4-BE49-F238E27FC236}">
                <a16:creationId xmlns:a16="http://schemas.microsoft.com/office/drawing/2014/main" id="{00084DD2-41A5-4022-829F-E69539EA53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/>
              <a:t>Аида Андреевна Ковтун</a:t>
            </a:r>
            <a:br>
              <a:rPr lang="ru-RU" altLang="ru-RU" sz="4000"/>
            </a:br>
            <a:r>
              <a:rPr lang="ru-RU" altLang="ru-RU" sz="4000"/>
              <a:t>(1929-2016)</a:t>
            </a:r>
          </a:p>
        </p:txBody>
      </p:sp>
      <p:sp>
        <p:nvSpPr>
          <p:cNvPr id="15363" name="Объект 2">
            <a:extLst>
              <a:ext uri="{FF2B5EF4-FFF2-40B4-BE49-F238E27FC236}">
                <a16:creationId xmlns:a16="http://schemas.microsoft.com/office/drawing/2014/main" id="{CB92A279-81EB-4C56-8F48-219B78B423A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66800" y="1752600"/>
            <a:ext cx="4729163" cy="4413250"/>
          </a:xfrm>
        </p:spPr>
        <p:txBody>
          <a:bodyPr/>
          <a:lstStyle/>
          <a:p>
            <a:pPr eaLnBrk="1" hangingPunct="1"/>
            <a:r>
              <a:rPr lang="ru-RU" altLang="ru-RU"/>
              <a:t>Изучение ЕЭМПЗ</a:t>
            </a:r>
          </a:p>
          <a:p>
            <a:pPr eaLnBrk="1" hangingPunct="1"/>
            <a:r>
              <a:rPr lang="ru-RU" altLang="ru-RU"/>
              <a:t>Одна из первых кривых МТЗ (обс. Борок)</a:t>
            </a:r>
          </a:p>
          <a:p>
            <a:pPr eaLnBrk="1" hangingPunct="1"/>
            <a:r>
              <a:rPr lang="ru-RU" altLang="ru-RU"/>
              <a:t>МТЗ на С-З ВЕП</a:t>
            </a:r>
          </a:p>
          <a:p>
            <a:pPr eaLnBrk="1" hangingPunct="1"/>
            <a:r>
              <a:rPr lang="ru-RU" altLang="ru-RU"/>
              <a:t>Физ. и мат. модели-рование ЭМ полей</a:t>
            </a:r>
          </a:p>
          <a:p>
            <a:pPr eaLnBrk="1" hangingPunct="1"/>
            <a:r>
              <a:rPr lang="ru-RU" altLang="ru-RU"/>
              <a:t>АМТЗ</a:t>
            </a:r>
          </a:p>
        </p:txBody>
      </p:sp>
      <p:pic>
        <p:nvPicPr>
          <p:cNvPr id="15364" name="Рисунок 1">
            <a:extLst>
              <a:ext uri="{FF2B5EF4-FFF2-40B4-BE49-F238E27FC236}">
                <a16:creationId xmlns:a16="http://schemas.microsoft.com/office/drawing/2014/main" id="{12AB2C42-2C28-493A-9405-25BC149DBB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025" y="1920875"/>
            <a:ext cx="2706688" cy="359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>
            <a:extLst>
              <a:ext uri="{FF2B5EF4-FFF2-40B4-BE49-F238E27FC236}">
                <a16:creationId xmlns:a16="http://schemas.microsoft.com/office/drawing/2014/main" id="{2E534678-42AE-4544-9DA6-C1B9EB5082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/>
              <a:t>Абдулхай Азымович Жамалетдинов (1940-2021)</a:t>
            </a:r>
          </a:p>
        </p:txBody>
      </p:sp>
      <p:sp>
        <p:nvSpPr>
          <p:cNvPr id="16387" name="Объект 2">
            <a:extLst>
              <a:ext uri="{FF2B5EF4-FFF2-40B4-BE49-F238E27FC236}">
                <a16:creationId xmlns:a16="http://schemas.microsoft.com/office/drawing/2014/main" id="{F7DEB113-7E37-4EDD-BE74-0EE3160766B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66800" y="1752600"/>
            <a:ext cx="4729163" cy="4413250"/>
          </a:xfrm>
        </p:spPr>
        <p:txBody>
          <a:bodyPr/>
          <a:lstStyle/>
          <a:p>
            <a:pPr eaLnBrk="1" hangingPunct="1"/>
            <a:r>
              <a:rPr lang="ru-RU" altLang="ru-RU"/>
              <a:t>Зондирования с     МГД-генератором</a:t>
            </a:r>
          </a:p>
          <a:p>
            <a:pPr eaLnBrk="1" hangingPunct="1"/>
            <a:r>
              <a:rPr lang="ru-RU" altLang="ru-RU"/>
              <a:t>Частотные зондирования с мощным источником</a:t>
            </a:r>
          </a:p>
          <a:p>
            <a:pPr eaLnBrk="1" hangingPunct="1"/>
            <a:r>
              <a:rPr lang="ru-RU" altLang="ru-RU"/>
              <a:t>Изучение природы электропроводности земной коры</a:t>
            </a:r>
          </a:p>
        </p:txBody>
      </p:sp>
      <p:pic>
        <p:nvPicPr>
          <p:cNvPr id="16388" name="Рисунок 2">
            <a:extLst>
              <a:ext uri="{FF2B5EF4-FFF2-40B4-BE49-F238E27FC236}">
                <a16:creationId xmlns:a16="http://schemas.microsoft.com/office/drawing/2014/main" id="{010B3E54-8EBB-4BD3-94E6-1DFB448A6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9" r="7269"/>
          <a:stretch>
            <a:fillRect/>
          </a:stretch>
        </p:blipFill>
        <p:spPr bwMode="auto">
          <a:xfrm>
            <a:off x="5848350" y="1989138"/>
            <a:ext cx="2879725" cy="357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>
            <a:extLst>
              <a:ext uri="{FF2B5EF4-FFF2-40B4-BE49-F238E27FC236}">
                <a16:creationId xmlns:a16="http://schemas.microsoft.com/office/drawing/2014/main" id="{A4F5BBE2-AA85-4989-8D4B-E761FE8A7A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/>
              <a:t>Московская научная школа</a:t>
            </a:r>
          </a:p>
        </p:txBody>
      </p:sp>
      <p:sp>
        <p:nvSpPr>
          <p:cNvPr id="17411" name="Объект 2">
            <a:extLst>
              <a:ext uri="{FF2B5EF4-FFF2-40B4-BE49-F238E27FC236}">
                <a16:creationId xmlns:a16="http://schemas.microsoft.com/office/drawing/2014/main" id="{0E54F97B-D42B-4763-BFA2-1A35C1162DB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42988" y="1524000"/>
            <a:ext cx="3960812" cy="411480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ru-RU" altLang="ru-RU"/>
              <a:t>А.И. Заборовский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/>
              <a:t>Л.М. Альпин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/>
              <a:t>А.Н. Тихонов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/>
              <a:t>М.Н. Бердичевский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/>
              <a:t>В.И. Дмитриев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/>
              <a:t>Л.Л. Ваньян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A9B1C55E-15D7-44F6-8D21-BBC907CAA8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263" y="1509713"/>
            <a:ext cx="3527425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r>
              <a:rPr lang="ru-RU" altLang="ru-RU" kern="0" dirty="0"/>
              <a:t>Б.С. Светов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ru-RU" altLang="ru-RU" kern="0" dirty="0"/>
              <a:t>И.А. Безрук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ru-RU" altLang="ru-RU" kern="0" dirty="0"/>
              <a:t>А.В. Куликов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ru-RU" altLang="ru-RU" kern="0" dirty="0"/>
              <a:t>А.А. Огильви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ru-RU" altLang="ru-RU" kern="0" dirty="0"/>
              <a:t>В.К. Хмелевской</a:t>
            </a:r>
            <a:endParaRPr lang="en-US" altLang="ru-RU" kern="0" dirty="0"/>
          </a:p>
          <a:p>
            <a:pPr eaLnBrk="1" hangingPunct="1">
              <a:spcBef>
                <a:spcPct val="0"/>
              </a:spcBef>
              <a:defRPr/>
            </a:pPr>
            <a:endParaRPr lang="ru-RU" altLang="ru-RU" kern="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>
            <a:extLst>
              <a:ext uri="{FF2B5EF4-FFF2-40B4-BE49-F238E27FC236}">
                <a16:creationId xmlns:a16="http://schemas.microsoft.com/office/drawing/2014/main" id="{C9D9AED4-9E20-49C4-BB0A-6B1EAFCEC7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00113" y="381000"/>
            <a:ext cx="8064500" cy="1143000"/>
          </a:xfrm>
        </p:spPr>
        <p:txBody>
          <a:bodyPr/>
          <a:lstStyle/>
          <a:p>
            <a:pPr eaLnBrk="1" hangingPunct="1"/>
            <a:r>
              <a:rPr lang="ru-RU" altLang="ru-RU" sz="4000"/>
              <a:t>Александр Игнатьевич Заборовский</a:t>
            </a:r>
            <a:br>
              <a:rPr lang="ru-RU" altLang="ru-RU" sz="4000"/>
            </a:br>
            <a:r>
              <a:rPr lang="ru-RU" altLang="ru-RU" sz="4000"/>
              <a:t>(1894-1976)</a:t>
            </a:r>
          </a:p>
        </p:txBody>
      </p:sp>
      <p:sp>
        <p:nvSpPr>
          <p:cNvPr id="18435" name="Объект 2">
            <a:extLst>
              <a:ext uri="{FF2B5EF4-FFF2-40B4-BE49-F238E27FC236}">
                <a16:creationId xmlns:a16="http://schemas.microsoft.com/office/drawing/2014/main" id="{10C8D662-CC24-4C1E-91F1-ACC92C151EE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427538" y="1752600"/>
            <a:ext cx="4392612" cy="4413250"/>
          </a:xfrm>
        </p:spPr>
        <p:txBody>
          <a:bodyPr/>
          <a:lstStyle/>
          <a:p>
            <a:pPr eaLnBrk="1" hangingPunct="1"/>
            <a:r>
              <a:rPr lang="ru-RU" altLang="ru-RU"/>
              <a:t>192</a:t>
            </a:r>
            <a:r>
              <a:rPr lang="en-US" altLang="ru-RU"/>
              <a:t>9</a:t>
            </a:r>
            <a:r>
              <a:rPr lang="ru-RU" altLang="ru-RU"/>
              <a:t> – поиски нефти в Чечне</a:t>
            </a:r>
          </a:p>
          <a:p>
            <a:pPr eaLnBrk="1" hangingPunct="1"/>
            <a:r>
              <a:rPr lang="ru-RU" altLang="ru-RU"/>
              <a:t>Теория и интерпрета-ция ВЭЗ, ЭП, ЕП</a:t>
            </a:r>
          </a:p>
          <a:p>
            <a:pPr eaLnBrk="1" hangingPunct="1"/>
            <a:r>
              <a:rPr lang="ru-RU" altLang="ru-RU"/>
              <a:t>Книги «Электрораз-ведка» (1943) и по переменным полям (1960)</a:t>
            </a:r>
          </a:p>
        </p:txBody>
      </p:sp>
      <p:pic>
        <p:nvPicPr>
          <p:cNvPr id="18436" name="Picture 2">
            <a:extLst>
              <a:ext uri="{FF2B5EF4-FFF2-40B4-BE49-F238E27FC236}">
                <a16:creationId xmlns:a16="http://schemas.microsoft.com/office/drawing/2014/main" id="{846E730E-0F54-4309-AD89-86FB81CFF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597025"/>
            <a:ext cx="3294062" cy="464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>
            <a:extLst>
              <a:ext uri="{FF2B5EF4-FFF2-40B4-BE49-F238E27FC236}">
                <a16:creationId xmlns:a16="http://schemas.microsoft.com/office/drawing/2014/main" id="{85B5A7B4-825F-4B53-9A6B-B68472211D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42988" y="381000"/>
            <a:ext cx="7705725" cy="1143000"/>
          </a:xfrm>
        </p:spPr>
        <p:txBody>
          <a:bodyPr/>
          <a:lstStyle/>
          <a:p>
            <a:pPr eaLnBrk="1" hangingPunct="1"/>
            <a:r>
              <a:rPr lang="ru-RU" altLang="ru-RU" sz="4000"/>
              <a:t>Лев Моисеевич Альпин</a:t>
            </a:r>
            <a:br>
              <a:rPr lang="ru-RU" altLang="ru-RU" sz="4000"/>
            </a:br>
            <a:r>
              <a:rPr lang="ru-RU" altLang="ru-RU" sz="4000"/>
              <a:t>(1898-1986)</a:t>
            </a:r>
          </a:p>
        </p:txBody>
      </p:sp>
      <p:sp>
        <p:nvSpPr>
          <p:cNvPr id="19459" name="Объект 2">
            <a:extLst>
              <a:ext uri="{FF2B5EF4-FFF2-40B4-BE49-F238E27FC236}">
                <a16:creationId xmlns:a16="http://schemas.microsoft.com/office/drawing/2014/main" id="{507F0205-3C62-4314-95E8-005CEF3B6FB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427538" y="1752600"/>
            <a:ext cx="4392612" cy="4413250"/>
          </a:xfrm>
        </p:spPr>
        <p:txBody>
          <a:bodyPr/>
          <a:lstStyle/>
          <a:p>
            <a:pPr eaLnBrk="1" hangingPunct="1"/>
            <a:r>
              <a:rPr lang="ru-RU" altLang="ru-RU"/>
              <a:t>1940-е – дипольная установка (ДЭЗ)</a:t>
            </a:r>
          </a:p>
          <a:p>
            <a:pPr eaLnBrk="1" hangingPunct="1"/>
            <a:r>
              <a:rPr lang="ru-RU" altLang="ru-RU"/>
              <a:t>Развитие методов электрокаротажа</a:t>
            </a:r>
          </a:p>
          <a:p>
            <a:pPr eaLnBrk="1" hangingPunct="1"/>
            <a:r>
              <a:rPr lang="ru-RU" altLang="ru-RU"/>
              <a:t>1966 – курс и учебник «Теория поля»</a:t>
            </a:r>
          </a:p>
          <a:p>
            <a:pPr eaLnBrk="1" hangingPunct="1"/>
            <a:endParaRPr lang="ru-RU" altLang="ru-RU"/>
          </a:p>
        </p:txBody>
      </p:sp>
      <p:pic>
        <p:nvPicPr>
          <p:cNvPr id="19460" name="Рисунок 1">
            <a:extLst>
              <a:ext uri="{FF2B5EF4-FFF2-40B4-BE49-F238E27FC236}">
                <a16:creationId xmlns:a16="http://schemas.microsoft.com/office/drawing/2014/main" id="{F225FD96-E599-41A3-BBAC-5E031DB13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597025"/>
            <a:ext cx="3217862" cy="464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>
            <a:extLst>
              <a:ext uri="{FF2B5EF4-FFF2-40B4-BE49-F238E27FC236}">
                <a16:creationId xmlns:a16="http://schemas.microsoft.com/office/drawing/2014/main" id="{1E6E144A-0004-4572-9635-9FB2C2BE4A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42988" y="381000"/>
            <a:ext cx="7705725" cy="1143000"/>
          </a:xfrm>
        </p:spPr>
        <p:txBody>
          <a:bodyPr/>
          <a:lstStyle/>
          <a:p>
            <a:pPr eaLnBrk="1" hangingPunct="1"/>
            <a:r>
              <a:rPr lang="ru-RU" altLang="ru-RU" sz="4000"/>
              <a:t>Андрей Николаевич Тихонов</a:t>
            </a:r>
            <a:br>
              <a:rPr lang="ru-RU" altLang="ru-RU" sz="4000"/>
            </a:br>
            <a:r>
              <a:rPr lang="ru-RU" altLang="ru-RU" sz="4000"/>
              <a:t>(1906-1993)</a:t>
            </a:r>
          </a:p>
        </p:txBody>
      </p:sp>
      <p:sp>
        <p:nvSpPr>
          <p:cNvPr id="20483" name="Объект 2">
            <a:extLst>
              <a:ext uri="{FF2B5EF4-FFF2-40B4-BE49-F238E27FC236}">
                <a16:creationId xmlns:a16="http://schemas.microsoft.com/office/drawing/2014/main" id="{EA8053D4-CA84-456F-A35B-A74CDF0A146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211638" y="1752600"/>
            <a:ext cx="4608512" cy="4413250"/>
          </a:xfrm>
        </p:spPr>
        <p:txBody>
          <a:bodyPr/>
          <a:lstStyle/>
          <a:p>
            <a:pPr eaLnBrk="1" hangingPunct="1"/>
            <a:r>
              <a:rPr lang="ru-RU" altLang="ru-RU"/>
              <a:t>1940-е – в экспедиции в Башкирии</a:t>
            </a:r>
          </a:p>
          <a:p>
            <a:pPr eaLnBrk="1" hangingPunct="1"/>
            <a:r>
              <a:rPr lang="ru-RU" altLang="ru-RU"/>
              <a:t>Теория некорректно поставленных задач</a:t>
            </a:r>
          </a:p>
          <a:p>
            <a:pPr eaLnBrk="1" hangingPunct="1"/>
            <a:r>
              <a:rPr lang="ru-RU" altLang="ru-RU"/>
              <a:t>Импеданс, появление метода МТЗ</a:t>
            </a:r>
          </a:p>
          <a:p>
            <a:pPr eaLnBrk="1" hangingPunct="1"/>
            <a:r>
              <a:rPr lang="ru-RU" altLang="ru-RU"/>
              <a:t>Прямые и обратные задачи МТЗ, ЗС</a:t>
            </a:r>
          </a:p>
        </p:txBody>
      </p:sp>
      <p:pic>
        <p:nvPicPr>
          <p:cNvPr id="20484" name="Picture 2">
            <a:extLst>
              <a:ext uri="{FF2B5EF4-FFF2-40B4-BE49-F238E27FC236}">
                <a16:creationId xmlns:a16="http://schemas.microsoft.com/office/drawing/2014/main" id="{3096CCC0-6BE0-4321-9FF8-577B4C37E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597025"/>
            <a:ext cx="3062287" cy="464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>
            <a:extLst>
              <a:ext uri="{FF2B5EF4-FFF2-40B4-BE49-F238E27FC236}">
                <a16:creationId xmlns:a16="http://schemas.microsoft.com/office/drawing/2014/main" id="{E341A0DF-5C01-4766-AC3D-B4A307CAA1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42988" y="381000"/>
            <a:ext cx="7705725" cy="1143000"/>
          </a:xfrm>
        </p:spPr>
        <p:txBody>
          <a:bodyPr/>
          <a:lstStyle/>
          <a:p>
            <a:pPr eaLnBrk="1" hangingPunct="1"/>
            <a:r>
              <a:rPr lang="ru-RU" altLang="ru-RU" sz="4000"/>
              <a:t>Марк Наумович Бердичевский</a:t>
            </a:r>
            <a:br>
              <a:rPr lang="ru-RU" altLang="ru-RU" sz="4000"/>
            </a:br>
            <a:r>
              <a:rPr lang="ru-RU" altLang="ru-RU" sz="4000"/>
              <a:t>(1923-2009)</a:t>
            </a:r>
          </a:p>
        </p:txBody>
      </p:sp>
      <p:sp>
        <p:nvSpPr>
          <p:cNvPr id="21507" name="Объект 2">
            <a:extLst>
              <a:ext uri="{FF2B5EF4-FFF2-40B4-BE49-F238E27FC236}">
                <a16:creationId xmlns:a16="http://schemas.microsoft.com/office/drawing/2014/main" id="{57448D65-A867-4A67-9D96-A7DA7AA4216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067175" y="1752600"/>
            <a:ext cx="4752975" cy="4413250"/>
          </a:xfrm>
        </p:spPr>
        <p:txBody>
          <a:bodyPr/>
          <a:lstStyle/>
          <a:p>
            <a:pPr eaLnBrk="1" hangingPunct="1"/>
            <a:r>
              <a:rPr lang="ru-RU" altLang="ru-RU"/>
              <a:t>Создание методов МТТ, МТП, МТЗ, ГМВЗ</a:t>
            </a:r>
          </a:p>
          <a:p>
            <a:pPr eaLnBrk="1" hangingPunct="1"/>
            <a:r>
              <a:rPr lang="ru-RU" altLang="ru-RU"/>
              <a:t>Тензор импеданса, разработка методики интерпретации МТЗ неоднородных сред</a:t>
            </a:r>
          </a:p>
          <a:p>
            <a:pPr eaLnBrk="1" hangingPunct="1"/>
            <a:r>
              <a:rPr lang="ru-RU" altLang="ru-RU"/>
              <a:t>Карта коровых проводящих аномалий</a:t>
            </a:r>
          </a:p>
        </p:txBody>
      </p:sp>
      <p:pic>
        <p:nvPicPr>
          <p:cNvPr id="21508" name="Picture 2">
            <a:extLst>
              <a:ext uri="{FF2B5EF4-FFF2-40B4-BE49-F238E27FC236}">
                <a16:creationId xmlns:a16="http://schemas.microsoft.com/office/drawing/2014/main" id="{8712CAFC-A96A-4F05-8347-2B80B6921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5" r="7684"/>
          <a:stretch>
            <a:fillRect/>
          </a:stretch>
        </p:blipFill>
        <p:spPr bwMode="auto">
          <a:xfrm>
            <a:off x="1042988" y="1597025"/>
            <a:ext cx="2989262" cy="464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ъект 2">
            <a:extLst>
              <a:ext uri="{FF2B5EF4-FFF2-40B4-BE49-F238E27FC236}">
                <a16:creationId xmlns:a16="http://schemas.microsoft.com/office/drawing/2014/main" id="{A8AF9A99-E7B6-478E-AFD0-5A7E4CD7279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71550" y="333375"/>
            <a:ext cx="7921625" cy="6048375"/>
          </a:xfrm>
        </p:spPr>
        <p:txBody>
          <a:bodyPr/>
          <a:lstStyle/>
          <a:p>
            <a:pPr eaLnBrk="1" hangingPunct="1"/>
            <a:r>
              <a:rPr lang="ru-RU" altLang="ru-RU"/>
              <a:t>Методы электроразведки:</a:t>
            </a:r>
          </a:p>
          <a:p>
            <a:pPr lvl="1" eaLnBrk="1" hangingPunct="1"/>
            <a:r>
              <a:rPr lang="ru-RU" altLang="ru-RU"/>
              <a:t>Статического естественного поля</a:t>
            </a:r>
          </a:p>
          <a:p>
            <a:pPr lvl="1" eaLnBrk="1" hangingPunct="1"/>
            <a:r>
              <a:rPr lang="ru-RU" altLang="ru-RU"/>
              <a:t>Постоянного тока</a:t>
            </a:r>
          </a:p>
          <a:p>
            <a:pPr lvl="1" eaLnBrk="1" hangingPunct="1"/>
            <a:r>
              <a:rPr lang="ru-RU" altLang="ru-RU" u="sng"/>
              <a:t>Низкочастотные</a:t>
            </a:r>
          </a:p>
          <a:p>
            <a:pPr lvl="1" eaLnBrk="1" hangingPunct="1"/>
            <a:r>
              <a:rPr lang="ru-RU" altLang="ru-RU"/>
              <a:t>Высокочастотные</a:t>
            </a:r>
          </a:p>
          <a:p>
            <a:pPr eaLnBrk="1" hangingPunct="1"/>
            <a:r>
              <a:rPr lang="ru-RU" altLang="ru-RU"/>
              <a:t>Методы электроразведки:</a:t>
            </a:r>
          </a:p>
          <a:p>
            <a:pPr lvl="1" eaLnBrk="1" hangingPunct="1"/>
            <a:r>
              <a:rPr lang="ru-RU" altLang="ru-RU" u="sng"/>
              <a:t>Зондирования</a:t>
            </a:r>
          </a:p>
          <a:p>
            <a:pPr lvl="1" eaLnBrk="1" hangingPunct="1"/>
            <a:r>
              <a:rPr lang="ru-RU" altLang="ru-RU"/>
              <a:t>Профилирования</a:t>
            </a:r>
          </a:p>
          <a:p>
            <a:pPr eaLnBrk="1" hangingPunct="1"/>
            <a:r>
              <a:rPr lang="ru-RU" altLang="ru-RU"/>
              <a:t>Методы ЭМЗ</a:t>
            </a:r>
          </a:p>
          <a:p>
            <a:pPr lvl="1" eaLnBrk="1" hangingPunct="1"/>
            <a:r>
              <a:rPr lang="ru-RU" altLang="ru-RU"/>
              <a:t>С естественным источником (МТЗ, ГМВЗ)</a:t>
            </a:r>
          </a:p>
          <a:p>
            <a:pPr lvl="1" eaLnBrk="1" hangingPunct="1"/>
            <a:r>
              <a:rPr lang="ru-RU" altLang="ru-RU"/>
              <a:t>С искусственным источником (ЧЗ, ЗС)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>
            <a:extLst>
              <a:ext uri="{FF2B5EF4-FFF2-40B4-BE49-F238E27FC236}">
                <a16:creationId xmlns:a16="http://schemas.microsoft.com/office/drawing/2014/main" id="{7EF22B06-3861-40F5-9276-2713EB75C0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42988" y="381000"/>
            <a:ext cx="7705725" cy="1143000"/>
          </a:xfrm>
        </p:spPr>
        <p:txBody>
          <a:bodyPr/>
          <a:lstStyle/>
          <a:p>
            <a:pPr eaLnBrk="1" hangingPunct="1"/>
            <a:r>
              <a:rPr lang="ru-RU" altLang="ru-RU" sz="4000"/>
              <a:t>Леонид Львович Ваньян</a:t>
            </a:r>
            <a:br>
              <a:rPr lang="ru-RU" altLang="ru-RU" sz="4000"/>
            </a:br>
            <a:r>
              <a:rPr lang="ru-RU" altLang="ru-RU" sz="4000"/>
              <a:t>(1932-2001)</a:t>
            </a:r>
          </a:p>
        </p:txBody>
      </p:sp>
      <p:sp>
        <p:nvSpPr>
          <p:cNvPr id="23555" name="Объект 2">
            <a:extLst>
              <a:ext uri="{FF2B5EF4-FFF2-40B4-BE49-F238E27FC236}">
                <a16:creationId xmlns:a16="http://schemas.microsoft.com/office/drawing/2014/main" id="{D73AEDF8-FF17-4EBA-B33C-D804347CB15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0" y="1752600"/>
            <a:ext cx="4248150" cy="4413250"/>
          </a:xfrm>
        </p:spPr>
        <p:txBody>
          <a:bodyPr/>
          <a:lstStyle/>
          <a:p>
            <a:pPr eaLnBrk="1" hangingPunct="1"/>
            <a:r>
              <a:rPr lang="ru-RU" altLang="ru-RU"/>
              <a:t>Развитие теории и методов интерпре-тации и внедрение методов ЧЗ и ЗС</a:t>
            </a:r>
          </a:p>
          <a:p>
            <a:pPr eaLnBrk="1" hangingPunct="1"/>
            <a:r>
              <a:rPr lang="ru-RU" altLang="ru-RU"/>
              <a:t>Интерпретация донных МТЗ и ЧЗ</a:t>
            </a:r>
          </a:p>
          <a:p>
            <a:pPr eaLnBrk="1" hangingPunct="1"/>
            <a:r>
              <a:rPr lang="ru-RU" altLang="ru-RU"/>
              <a:t>Изучение астеносферы</a:t>
            </a:r>
          </a:p>
        </p:txBody>
      </p:sp>
      <p:pic>
        <p:nvPicPr>
          <p:cNvPr id="23556" name="Picture 2">
            <a:extLst>
              <a:ext uri="{FF2B5EF4-FFF2-40B4-BE49-F238E27FC236}">
                <a16:creationId xmlns:a16="http://schemas.microsoft.com/office/drawing/2014/main" id="{F6BC1CA3-2641-4A83-B8CC-B6545D1B5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597025"/>
            <a:ext cx="3468687" cy="464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>
            <a:extLst>
              <a:ext uri="{FF2B5EF4-FFF2-40B4-BE49-F238E27FC236}">
                <a16:creationId xmlns:a16="http://schemas.microsoft.com/office/drawing/2014/main" id="{CD953EFD-46CD-4A6F-815C-396411BCA2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42988" y="381000"/>
            <a:ext cx="7705725" cy="1143000"/>
          </a:xfrm>
        </p:spPr>
        <p:txBody>
          <a:bodyPr/>
          <a:lstStyle/>
          <a:p>
            <a:pPr eaLnBrk="1" hangingPunct="1"/>
            <a:r>
              <a:rPr lang="ru-RU" altLang="ru-RU" sz="4000"/>
              <a:t>Владимир Иванович Дмитриев</a:t>
            </a:r>
            <a:br>
              <a:rPr lang="ru-RU" altLang="ru-RU" sz="4000"/>
            </a:br>
            <a:r>
              <a:rPr lang="ru-RU" altLang="ru-RU" sz="4000"/>
              <a:t>(1932-2020)</a:t>
            </a:r>
          </a:p>
        </p:txBody>
      </p:sp>
      <p:sp>
        <p:nvSpPr>
          <p:cNvPr id="22531" name="Объект 2">
            <a:extLst>
              <a:ext uri="{FF2B5EF4-FFF2-40B4-BE49-F238E27FC236}">
                <a16:creationId xmlns:a16="http://schemas.microsoft.com/office/drawing/2014/main" id="{0DF4166F-8D0F-4F0C-A13D-F232C5E7186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067175" y="1752600"/>
            <a:ext cx="4752975" cy="4413250"/>
          </a:xfrm>
        </p:spPr>
        <p:txBody>
          <a:bodyPr/>
          <a:lstStyle/>
          <a:p>
            <a:pPr eaLnBrk="1" hangingPunct="1"/>
            <a:r>
              <a:rPr lang="ru-RU" altLang="ru-RU"/>
              <a:t>Решение прямых </a:t>
            </a:r>
            <a:r>
              <a:rPr lang="en-US" altLang="ru-RU"/>
              <a:t>2D</a:t>
            </a:r>
            <a:r>
              <a:rPr lang="ru-RU" altLang="ru-RU"/>
              <a:t> и </a:t>
            </a:r>
            <a:r>
              <a:rPr lang="en-US" altLang="ru-RU"/>
              <a:t>3D</a:t>
            </a:r>
            <a:r>
              <a:rPr lang="ru-RU" altLang="ru-RU"/>
              <a:t> задач ЭМ зондиро-ваний методом инте-гральных уравнений</a:t>
            </a:r>
          </a:p>
          <a:p>
            <a:pPr eaLnBrk="1" hangingPunct="1"/>
            <a:r>
              <a:rPr lang="ru-RU" altLang="ru-RU"/>
              <a:t>Решение обратных задач геофизики</a:t>
            </a:r>
          </a:p>
          <a:p>
            <a:pPr eaLnBrk="1" hangingPunct="1"/>
            <a:r>
              <a:rPr lang="ru-RU" altLang="ru-RU"/>
              <a:t>Магнитотеллурика неоднородных сред</a:t>
            </a:r>
          </a:p>
        </p:txBody>
      </p:sp>
      <p:pic>
        <p:nvPicPr>
          <p:cNvPr id="22532" name="Рисунок 2">
            <a:extLst>
              <a:ext uri="{FF2B5EF4-FFF2-40B4-BE49-F238E27FC236}">
                <a16:creationId xmlns:a16="http://schemas.microsoft.com/office/drawing/2014/main" id="{62162366-3F07-4A59-91CF-CEE20547F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752600"/>
            <a:ext cx="2952750" cy="441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>
            <a:extLst>
              <a:ext uri="{FF2B5EF4-FFF2-40B4-BE49-F238E27FC236}">
                <a16:creationId xmlns:a16="http://schemas.microsoft.com/office/drawing/2014/main" id="{5B78C0CC-C66F-4948-8EF4-74B9451611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42988" y="381000"/>
            <a:ext cx="7705725" cy="1143000"/>
          </a:xfrm>
        </p:spPr>
        <p:txBody>
          <a:bodyPr/>
          <a:lstStyle/>
          <a:p>
            <a:pPr eaLnBrk="1" hangingPunct="1"/>
            <a:r>
              <a:rPr lang="ru-RU" altLang="ru-RU" sz="4000"/>
              <a:t>Борис Сергеевич Светов</a:t>
            </a:r>
            <a:br>
              <a:rPr lang="ru-RU" altLang="ru-RU" sz="4000"/>
            </a:br>
            <a:r>
              <a:rPr lang="ru-RU" altLang="ru-RU" sz="4000"/>
              <a:t>(1930-2017)</a:t>
            </a:r>
          </a:p>
        </p:txBody>
      </p:sp>
      <p:sp>
        <p:nvSpPr>
          <p:cNvPr id="24579" name="Объект 2">
            <a:extLst>
              <a:ext uri="{FF2B5EF4-FFF2-40B4-BE49-F238E27FC236}">
                <a16:creationId xmlns:a16="http://schemas.microsoft.com/office/drawing/2014/main" id="{D0405BF9-BB80-43D4-AF7A-A86F7DFB44E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0" y="1752600"/>
            <a:ext cx="4248150" cy="4413250"/>
          </a:xfrm>
        </p:spPr>
        <p:txBody>
          <a:bodyPr/>
          <a:lstStyle/>
          <a:p>
            <a:pPr eaLnBrk="1" hangingPunct="1"/>
            <a:r>
              <a:rPr lang="ru-RU" altLang="ru-RU"/>
              <a:t>Наземные и аэро методы рудной электроразведки</a:t>
            </a:r>
          </a:p>
          <a:p>
            <a:pPr eaLnBrk="1" hangingPunct="1"/>
            <a:r>
              <a:rPr lang="ru-RU" altLang="ru-RU"/>
              <a:t>Взаимодействие ЭМ и других полей</a:t>
            </a:r>
          </a:p>
          <a:p>
            <a:pPr eaLnBrk="1" hangingPunct="1"/>
            <a:r>
              <a:rPr lang="ru-RU" altLang="ru-RU"/>
              <a:t>Монография «Основы гео-электрики» (2008)</a:t>
            </a:r>
          </a:p>
        </p:txBody>
      </p:sp>
      <p:pic>
        <p:nvPicPr>
          <p:cNvPr id="24580" name="Рисунок 2">
            <a:extLst>
              <a:ext uri="{FF2B5EF4-FFF2-40B4-BE49-F238E27FC236}">
                <a16:creationId xmlns:a16="http://schemas.microsoft.com/office/drawing/2014/main" id="{E0711B6E-926A-437F-93A7-A287D4741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4" t="6821" r="9216" b="19060"/>
          <a:stretch>
            <a:fillRect/>
          </a:stretch>
        </p:blipFill>
        <p:spPr bwMode="auto">
          <a:xfrm>
            <a:off x="1042988" y="1701800"/>
            <a:ext cx="3492500" cy="435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>
            <a:extLst>
              <a:ext uri="{FF2B5EF4-FFF2-40B4-BE49-F238E27FC236}">
                <a16:creationId xmlns:a16="http://schemas.microsoft.com/office/drawing/2014/main" id="{DA9630D5-A034-45C5-ABB2-FA45A1B471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42988" y="381000"/>
            <a:ext cx="7705725" cy="1143000"/>
          </a:xfrm>
        </p:spPr>
        <p:txBody>
          <a:bodyPr/>
          <a:lstStyle/>
          <a:p>
            <a:pPr eaLnBrk="1" hangingPunct="1"/>
            <a:r>
              <a:rPr lang="ru-RU" altLang="ru-RU" sz="4000"/>
              <a:t>Игорь Андреевич Безрук</a:t>
            </a:r>
            <a:br>
              <a:rPr lang="ru-RU" altLang="ru-RU" sz="4000"/>
            </a:br>
            <a:r>
              <a:rPr lang="ru-RU" altLang="ru-RU" sz="4000"/>
              <a:t>(1934-2021)</a:t>
            </a:r>
          </a:p>
        </p:txBody>
      </p:sp>
      <p:sp>
        <p:nvSpPr>
          <p:cNvPr id="25603" name="Объект 2">
            <a:extLst>
              <a:ext uri="{FF2B5EF4-FFF2-40B4-BE49-F238E27FC236}">
                <a16:creationId xmlns:a16="http://schemas.microsoft.com/office/drawing/2014/main" id="{A5DE992E-DB42-4A2A-8D48-E7F5EC6BAAF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0" y="1752600"/>
            <a:ext cx="4248150" cy="4413250"/>
          </a:xfrm>
        </p:spPr>
        <p:txBody>
          <a:bodyPr/>
          <a:lstStyle/>
          <a:p>
            <a:pPr eaLnBrk="1" hangingPunct="1"/>
            <a:r>
              <a:rPr lang="ru-RU" altLang="ru-RU"/>
              <a:t>Разработка станций ЦЭС-1,2,3</a:t>
            </a:r>
          </a:p>
          <a:p>
            <a:pPr eaLnBrk="1" hangingPunct="1"/>
            <a:r>
              <a:rPr lang="ru-RU" altLang="ru-RU"/>
              <a:t>Цифровая обработка МТ данных</a:t>
            </a:r>
          </a:p>
          <a:p>
            <a:pPr eaLnBrk="1" hangingPunct="1"/>
            <a:r>
              <a:rPr lang="ru-RU" altLang="ru-RU"/>
              <a:t>Внедрение ЭМЗ в нефтегазовую геофизику</a:t>
            </a:r>
          </a:p>
          <a:p>
            <a:pPr eaLnBrk="1" hangingPunct="1"/>
            <a:endParaRPr lang="ru-RU" altLang="ru-RU"/>
          </a:p>
          <a:p>
            <a:pPr eaLnBrk="1" hangingPunct="1"/>
            <a:endParaRPr lang="ru-RU" altLang="ru-RU"/>
          </a:p>
        </p:txBody>
      </p:sp>
      <p:pic>
        <p:nvPicPr>
          <p:cNvPr id="25604" name="Рисунок 2">
            <a:extLst>
              <a:ext uri="{FF2B5EF4-FFF2-40B4-BE49-F238E27FC236}">
                <a16:creationId xmlns:a16="http://schemas.microsoft.com/office/drawing/2014/main" id="{F6672240-B4C6-4B6E-B763-C42E27E12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" t="7899" r="2733" b="130"/>
          <a:stretch>
            <a:fillRect/>
          </a:stretch>
        </p:blipFill>
        <p:spPr bwMode="auto">
          <a:xfrm>
            <a:off x="1042988" y="1736725"/>
            <a:ext cx="3449637" cy="428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>
            <a:extLst>
              <a:ext uri="{FF2B5EF4-FFF2-40B4-BE49-F238E27FC236}">
                <a16:creationId xmlns:a16="http://schemas.microsoft.com/office/drawing/2014/main" id="{F5703EDA-757F-4F65-91AC-99A8FBFE7A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42988" y="381000"/>
            <a:ext cx="7705725" cy="1143000"/>
          </a:xfrm>
        </p:spPr>
        <p:txBody>
          <a:bodyPr/>
          <a:lstStyle/>
          <a:p>
            <a:pPr eaLnBrk="1" hangingPunct="1"/>
            <a:r>
              <a:rPr lang="ru-RU" altLang="ru-RU" sz="4000"/>
              <a:t>Александр Викторович Куликов</a:t>
            </a:r>
            <a:br>
              <a:rPr lang="ru-RU" altLang="ru-RU" sz="4000"/>
            </a:br>
            <a:r>
              <a:rPr lang="ru-RU" altLang="ru-RU" sz="4000"/>
              <a:t>(1935-1994)</a:t>
            </a:r>
          </a:p>
        </p:txBody>
      </p:sp>
      <p:sp>
        <p:nvSpPr>
          <p:cNvPr id="26627" name="Объект 2">
            <a:extLst>
              <a:ext uri="{FF2B5EF4-FFF2-40B4-BE49-F238E27FC236}">
                <a16:creationId xmlns:a16="http://schemas.microsoft.com/office/drawing/2014/main" id="{21E0BE58-1702-44B0-A74C-61353AD7A91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0" y="1752600"/>
            <a:ext cx="4248150" cy="4413250"/>
          </a:xfrm>
        </p:spPr>
        <p:txBody>
          <a:bodyPr/>
          <a:lstStyle/>
          <a:p>
            <a:pPr eaLnBrk="1" hangingPunct="1"/>
            <a:r>
              <a:rPr lang="ru-RU" altLang="ru-RU"/>
              <a:t>Разработка методики использования ВП в частотной области</a:t>
            </a:r>
          </a:p>
          <a:p>
            <a:pPr eaLnBrk="1" hangingPunct="1"/>
            <a:r>
              <a:rPr lang="ru-RU" altLang="ru-RU"/>
              <a:t>Внедрение метода при разведке нефтегазовых и рудных месторождений</a:t>
            </a:r>
          </a:p>
        </p:txBody>
      </p:sp>
      <p:pic>
        <p:nvPicPr>
          <p:cNvPr id="26628" name="Рисунок 1">
            <a:extLst>
              <a:ext uri="{FF2B5EF4-FFF2-40B4-BE49-F238E27FC236}">
                <a16:creationId xmlns:a16="http://schemas.microsoft.com/office/drawing/2014/main" id="{B5A4B963-9525-471B-9B99-2FDA2A4D66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722438"/>
            <a:ext cx="3468687" cy="429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>
            <a:extLst>
              <a:ext uri="{FF2B5EF4-FFF2-40B4-BE49-F238E27FC236}">
                <a16:creationId xmlns:a16="http://schemas.microsoft.com/office/drawing/2014/main" id="{C5B1296F-DAA1-45C2-BEFD-98D0726864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42988" y="381000"/>
            <a:ext cx="7705725" cy="1143000"/>
          </a:xfrm>
        </p:spPr>
        <p:txBody>
          <a:bodyPr/>
          <a:lstStyle/>
          <a:p>
            <a:pPr eaLnBrk="1" hangingPunct="1"/>
            <a:r>
              <a:rPr lang="ru-RU" altLang="ru-RU" sz="4000"/>
              <a:t>Александр Александрович Огильви</a:t>
            </a:r>
            <a:br>
              <a:rPr lang="ru-RU" altLang="ru-RU" sz="4000"/>
            </a:br>
            <a:r>
              <a:rPr lang="ru-RU" altLang="ru-RU" sz="4000"/>
              <a:t>(1915-2000)</a:t>
            </a:r>
          </a:p>
        </p:txBody>
      </p:sp>
      <p:sp>
        <p:nvSpPr>
          <p:cNvPr id="27651" name="Объект 2">
            <a:extLst>
              <a:ext uri="{FF2B5EF4-FFF2-40B4-BE49-F238E27FC236}">
                <a16:creationId xmlns:a16="http://schemas.microsoft.com/office/drawing/2014/main" id="{76F6730F-DBFC-4FA3-9015-02EBD2BD64D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995738" y="1752600"/>
            <a:ext cx="4824412" cy="4413250"/>
          </a:xfrm>
        </p:spPr>
        <p:txBody>
          <a:bodyPr/>
          <a:lstStyle/>
          <a:p>
            <a:pPr eaLnBrk="1" hangingPunct="1"/>
            <a:r>
              <a:rPr lang="ru-RU" altLang="ru-RU"/>
              <a:t>Применение электро-разведки в гидро- и инженерной геологии</a:t>
            </a:r>
          </a:p>
          <a:p>
            <a:pPr eaLnBrk="1" hangingPunct="1"/>
            <a:r>
              <a:rPr lang="ru-RU" altLang="ru-RU"/>
              <a:t>Геофизический мониторинг</a:t>
            </a:r>
          </a:p>
          <a:p>
            <a:pPr eaLnBrk="1" hangingPunct="1"/>
            <a:r>
              <a:rPr lang="ru-RU" altLang="ru-RU"/>
              <a:t>1990 - книга «Основы инженерной геофизики»</a:t>
            </a:r>
          </a:p>
        </p:txBody>
      </p:sp>
      <p:pic>
        <p:nvPicPr>
          <p:cNvPr id="27652" name="Рисунок 1">
            <a:extLst>
              <a:ext uri="{FF2B5EF4-FFF2-40B4-BE49-F238E27FC236}">
                <a16:creationId xmlns:a16="http://schemas.microsoft.com/office/drawing/2014/main" id="{343AE65C-7709-4539-A274-9FBA10BE02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5" r="52187"/>
          <a:stretch>
            <a:fillRect/>
          </a:stretch>
        </p:blipFill>
        <p:spPr bwMode="auto">
          <a:xfrm>
            <a:off x="1042988" y="1597025"/>
            <a:ext cx="2844800" cy="464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>
            <a:extLst>
              <a:ext uri="{FF2B5EF4-FFF2-40B4-BE49-F238E27FC236}">
                <a16:creationId xmlns:a16="http://schemas.microsoft.com/office/drawing/2014/main" id="{E7F4B3B3-9CBE-4437-AA9B-9997B3E5BB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42988" y="381000"/>
            <a:ext cx="7705725" cy="1143000"/>
          </a:xfrm>
        </p:spPr>
        <p:txBody>
          <a:bodyPr/>
          <a:lstStyle/>
          <a:p>
            <a:pPr eaLnBrk="1" hangingPunct="1"/>
            <a:r>
              <a:rPr lang="ru-RU" altLang="ru-RU" sz="4000"/>
              <a:t>Виктор Казимирович Хмелевской</a:t>
            </a:r>
            <a:br>
              <a:rPr lang="ru-RU" altLang="ru-RU" sz="4000"/>
            </a:br>
            <a:r>
              <a:rPr lang="ru-RU" altLang="ru-RU" sz="4000"/>
              <a:t>(1931-2017)</a:t>
            </a:r>
          </a:p>
        </p:txBody>
      </p:sp>
      <p:sp>
        <p:nvSpPr>
          <p:cNvPr id="28675" name="Объект 2">
            <a:extLst>
              <a:ext uri="{FF2B5EF4-FFF2-40B4-BE49-F238E27FC236}">
                <a16:creationId xmlns:a16="http://schemas.microsoft.com/office/drawing/2014/main" id="{A930395B-97BD-4D3C-9A4B-83A4AB17012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356100" y="1557338"/>
            <a:ext cx="4464050" cy="4413250"/>
          </a:xfrm>
        </p:spPr>
        <p:txBody>
          <a:bodyPr/>
          <a:lstStyle/>
          <a:p>
            <a:pPr eaLnBrk="1" hangingPunct="1"/>
            <a:r>
              <a:rPr lang="ru-RU" altLang="ru-RU"/>
              <a:t>Палеточная интерпре-тация ЭМЗ</a:t>
            </a:r>
          </a:p>
          <a:p>
            <a:pPr eaLnBrk="1" hangingPunct="1"/>
            <a:r>
              <a:rPr lang="ru-RU" altLang="ru-RU"/>
              <a:t>Инженерные изыска-ния: Крым, Байкал, …</a:t>
            </a:r>
          </a:p>
          <a:p>
            <a:pPr eaLnBrk="1" hangingPunct="1"/>
            <a:r>
              <a:rPr lang="ru-RU" altLang="ru-RU"/>
              <a:t>Учебники «Основной курс электроразвед-ки» (1970, 1971, 1975), «Электроразведка» (1984)</a:t>
            </a:r>
          </a:p>
        </p:txBody>
      </p:sp>
      <p:pic>
        <p:nvPicPr>
          <p:cNvPr id="28676" name="Рисунок 2" descr="Изображение выглядит как мужчина, человек, носит, галсту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9A70BB3A-BF7F-4FD7-87C6-7D29A284E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6" r="24112"/>
          <a:stretch>
            <a:fillRect/>
          </a:stretch>
        </p:blipFill>
        <p:spPr bwMode="auto">
          <a:xfrm>
            <a:off x="1116013" y="1752600"/>
            <a:ext cx="3240087" cy="442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>
            <a:extLst>
              <a:ext uri="{FF2B5EF4-FFF2-40B4-BE49-F238E27FC236}">
                <a16:creationId xmlns:a16="http://schemas.microsoft.com/office/drawing/2014/main" id="{817017F0-E7EB-4FBF-B715-A281D900A5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/>
              <a:t>Другие отечественные научные школы</a:t>
            </a:r>
          </a:p>
        </p:txBody>
      </p:sp>
      <p:sp>
        <p:nvSpPr>
          <p:cNvPr id="29699" name="Объект 2">
            <a:extLst>
              <a:ext uri="{FF2B5EF4-FFF2-40B4-BE49-F238E27FC236}">
                <a16:creationId xmlns:a16="http://schemas.microsoft.com/office/drawing/2014/main" id="{771AC5E1-4D0C-40C1-99BB-9FAFF0DB43F0}"/>
              </a:ext>
            </a:extLst>
          </p:cNvPr>
          <p:cNvSpPr txBox="1">
            <a:spLocks/>
          </p:cNvSpPr>
          <p:nvPr/>
        </p:nvSpPr>
        <p:spPr bwMode="auto">
          <a:xfrm>
            <a:off x="1042988" y="1762125"/>
            <a:ext cx="770572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ru-RU" altLang="ru-RU" sz="2800" u="sng"/>
              <a:t>Новосибирская</a:t>
            </a:r>
            <a:r>
              <a:rPr lang="ru-RU" altLang="ru-RU" sz="2800"/>
              <a:t> (А.А. Кауфман, Ю.Н. Антонов, Л.А. Табаровский, М.И. Эпов)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sz="2800" u="sng"/>
              <a:t>Иркутская</a:t>
            </a:r>
            <a:r>
              <a:rPr lang="ru-RU" altLang="ru-RU" sz="2800"/>
              <a:t> (В.И. Поспеев, П.Ю. Легейдо,                             Н.И. Рыхлинский, А.В. Поспеев)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sz="2800" u="sng"/>
              <a:t>Киевская</a:t>
            </a:r>
            <a:r>
              <a:rPr lang="ru-RU" altLang="ru-RU" sz="2800"/>
              <a:t> (И.И. Рокитянский, С.Н. Кулик,  И.М. Логвинов)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sz="2800" u="sng"/>
              <a:t>Уральская</a:t>
            </a:r>
            <a:r>
              <a:rPr lang="ru-RU" altLang="ru-RU" sz="2800"/>
              <a:t> (Б.К. Матвеев, В.В. Кормильцев, А.Г. Дьяконова)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sz="2800" u="sng"/>
              <a:t>Саратовская</a:t>
            </a:r>
            <a:r>
              <a:rPr lang="ru-RU" altLang="ru-RU" sz="2800"/>
              <a:t> (В.А. Сидоров, В.В. Тикшаев)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>
            <a:extLst>
              <a:ext uri="{FF2B5EF4-FFF2-40B4-BE49-F238E27FC236}">
                <a16:creationId xmlns:a16="http://schemas.microsoft.com/office/drawing/2014/main" id="{15D6ECA9-CCDD-41FE-8A45-4A96E9BE13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/>
              <a:t>Европейская научная школа</a:t>
            </a:r>
          </a:p>
        </p:txBody>
      </p:sp>
      <p:sp>
        <p:nvSpPr>
          <p:cNvPr id="30723" name="Объект 2">
            <a:extLst>
              <a:ext uri="{FF2B5EF4-FFF2-40B4-BE49-F238E27FC236}">
                <a16:creationId xmlns:a16="http://schemas.microsoft.com/office/drawing/2014/main" id="{75BC6764-F038-465F-9178-C8C3D766D7C3}"/>
              </a:ext>
            </a:extLst>
          </p:cNvPr>
          <p:cNvSpPr txBox="1">
            <a:spLocks/>
          </p:cNvSpPr>
          <p:nvPr/>
        </p:nvSpPr>
        <p:spPr bwMode="auto">
          <a:xfrm>
            <a:off x="1042988" y="1762125"/>
            <a:ext cx="3529012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ru-RU"/>
              <a:t>Louis Cagniard</a:t>
            </a:r>
          </a:p>
          <a:p>
            <a:pPr eaLnBrk="1" hangingPunct="1"/>
            <a:r>
              <a:rPr lang="en-US" altLang="ru-RU"/>
              <a:t>Ulrich Schmucker</a:t>
            </a:r>
            <a:endParaRPr lang="ru-RU" altLang="ru-RU"/>
          </a:p>
          <a:p>
            <a:pPr eaLnBrk="1" hangingPunct="1"/>
            <a:r>
              <a:rPr lang="en-US" altLang="ru-RU"/>
              <a:t>Jerzy Jankowski</a:t>
            </a:r>
            <a:endParaRPr lang="ru-RU" altLang="ru-RU"/>
          </a:p>
          <a:p>
            <a:pPr eaLnBrk="1" hangingPunct="1"/>
            <a:r>
              <a:rPr lang="en-US" altLang="ru-RU"/>
              <a:t>Peter Weidelt</a:t>
            </a:r>
          </a:p>
          <a:p>
            <a:pPr eaLnBrk="1" hangingPunct="1"/>
            <a:r>
              <a:rPr lang="en-US" altLang="ru-RU"/>
              <a:t>Laust Pedersen</a:t>
            </a:r>
            <a:endParaRPr lang="ru-RU" altLang="ru-RU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>
            <a:extLst>
              <a:ext uri="{FF2B5EF4-FFF2-40B4-BE49-F238E27FC236}">
                <a16:creationId xmlns:a16="http://schemas.microsoft.com/office/drawing/2014/main" id="{82835BC2-8B5B-42E9-9CE8-176F09C3AE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ru-RU" sz="4000"/>
              <a:t>Louis Cagniard</a:t>
            </a:r>
            <a:r>
              <a:rPr lang="ru-RU" altLang="ru-RU" sz="4000"/>
              <a:t> (19</a:t>
            </a:r>
            <a:r>
              <a:rPr lang="en-US" altLang="ru-RU" sz="4000"/>
              <a:t>0</a:t>
            </a:r>
            <a:r>
              <a:rPr lang="ru-RU" altLang="ru-RU" sz="4000"/>
              <a:t>0-</a:t>
            </a:r>
            <a:r>
              <a:rPr lang="en-US" altLang="ru-RU" sz="4000"/>
              <a:t>1971</a:t>
            </a:r>
            <a:r>
              <a:rPr lang="ru-RU" altLang="ru-RU" sz="4000"/>
              <a:t>)</a:t>
            </a:r>
          </a:p>
        </p:txBody>
      </p:sp>
      <p:sp>
        <p:nvSpPr>
          <p:cNvPr id="31747" name="Объект 2">
            <a:extLst>
              <a:ext uri="{FF2B5EF4-FFF2-40B4-BE49-F238E27FC236}">
                <a16:creationId xmlns:a16="http://schemas.microsoft.com/office/drawing/2014/main" id="{4633A715-D50C-4401-8B2D-C3867FCE4DC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66800" y="1752600"/>
            <a:ext cx="4513263" cy="4413250"/>
          </a:xfrm>
        </p:spPr>
        <p:txBody>
          <a:bodyPr/>
          <a:lstStyle/>
          <a:p>
            <a:pPr eaLnBrk="1" hangingPunct="1"/>
            <a:r>
              <a:rPr lang="ru-RU" altLang="ru-RU"/>
              <a:t>1938 - решение задачи о распространении сейсмических волн в многослойной среде</a:t>
            </a:r>
          </a:p>
          <a:p>
            <a:pPr eaLnBrk="1" hangingPunct="1"/>
            <a:r>
              <a:rPr lang="ru-RU" altLang="ru-RU"/>
              <a:t>1953 – решение задачи Тихонова-Каньяра, разработка основ интерпретации МТЗ</a:t>
            </a:r>
          </a:p>
        </p:txBody>
      </p:sp>
      <p:pic>
        <p:nvPicPr>
          <p:cNvPr id="31748" name="Рисунок 1">
            <a:extLst>
              <a:ext uri="{FF2B5EF4-FFF2-40B4-BE49-F238E27FC236}">
                <a16:creationId xmlns:a16="http://schemas.microsoft.com/office/drawing/2014/main" id="{18491261-E519-4F7F-A862-D30D4C5C2E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1597025"/>
            <a:ext cx="3030538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>
            <a:extLst>
              <a:ext uri="{FF2B5EF4-FFF2-40B4-BE49-F238E27FC236}">
                <a16:creationId xmlns:a16="http://schemas.microsoft.com/office/drawing/2014/main" id="{87C99D4A-C450-4E53-951D-EDD33832B5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ru-RU" altLang="ru-RU"/>
              <a:t>1.1. История геоэлектрики.      Научные школы.</a:t>
            </a:r>
          </a:p>
        </p:txBody>
      </p:sp>
      <p:sp>
        <p:nvSpPr>
          <p:cNvPr id="5123" name="Подзаголовок 2">
            <a:extLst>
              <a:ext uri="{FF2B5EF4-FFF2-40B4-BE49-F238E27FC236}">
                <a16:creationId xmlns:a16="http://schemas.microsoft.com/office/drawing/2014/main" id="{903F02FF-E708-4460-B29D-34F676CC63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>
            <a:extLst>
              <a:ext uri="{FF2B5EF4-FFF2-40B4-BE49-F238E27FC236}">
                <a16:creationId xmlns:a16="http://schemas.microsoft.com/office/drawing/2014/main" id="{4CAAA53D-24E5-49F0-9F47-44350BD49C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ru-RU" sz="4000"/>
              <a:t>Ulrich Schmucker</a:t>
            </a:r>
            <a:r>
              <a:rPr lang="ru-RU" altLang="ru-RU" sz="4000"/>
              <a:t> (19</a:t>
            </a:r>
            <a:r>
              <a:rPr lang="en-US" altLang="ru-RU" sz="4000"/>
              <a:t>3</a:t>
            </a:r>
            <a:r>
              <a:rPr lang="ru-RU" altLang="ru-RU" sz="4000"/>
              <a:t>0-</a:t>
            </a:r>
            <a:r>
              <a:rPr lang="en-US" altLang="ru-RU" sz="4000"/>
              <a:t>2008</a:t>
            </a:r>
            <a:r>
              <a:rPr lang="ru-RU" altLang="ru-RU" sz="4000"/>
              <a:t>)</a:t>
            </a:r>
          </a:p>
        </p:txBody>
      </p:sp>
      <p:sp>
        <p:nvSpPr>
          <p:cNvPr id="32771" name="Объект 2">
            <a:extLst>
              <a:ext uri="{FF2B5EF4-FFF2-40B4-BE49-F238E27FC236}">
                <a16:creationId xmlns:a16="http://schemas.microsoft.com/office/drawing/2014/main" id="{C42738A3-6EE4-4345-A16B-87A51E8975B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66800" y="1752600"/>
            <a:ext cx="4513263" cy="4413250"/>
          </a:xfrm>
        </p:spPr>
        <p:txBody>
          <a:bodyPr/>
          <a:lstStyle/>
          <a:p>
            <a:pPr eaLnBrk="1" hangingPunct="1"/>
            <a:r>
              <a:rPr lang="ru-RU" altLang="ru-RU"/>
              <a:t>19</a:t>
            </a:r>
            <a:r>
              <a:rPr lang="en-US" altLang="ru-RU"/>
              <a:t>50-</a:t>
            </a:r>
            <a:r>
              <a:rPr lang="ru-RU" altLang="ru-RU"/>
              <a:t>е</a:t>
            </a:r>
            <a:r>
              <a:rPr lang="en-US" altLang="ru-RU"/>
              <a:t> – </a:t>
            </a:r>
            <a:r>
              <a:rPr lang="ru-RU" altLang="ru-RU"/>
              <a:t>МВП, откры-тие Северогерманской коровой аномалии</a:t>
            </a:r>
          </a:p>
          <a:p>
            <a:pPr eaLnBrk="1" hangingPunct="1"/>
            <a:r>
              <a:rPr lang="ru-RU" altLang="ru-RU"/>
              <a:t>1960-е – МВ-исследо-вания на Ю-З США</a:t>
            </a:r>
          </a:p>
          <a:p>
            <a:pPr eaLnBrk="1" hangingPunct="1"/>
            <a:r>
              <a:rPr lang="ru-RU" altLang="ru-RU"/>
              <a:t>ГМВЗ по данным геомагнитных обсерваторий</a:t>
            </a:r>
          </a:p>
        </p:txBody>
      </p:sp>
      <p:pic>
        <p:nvPicPr>
          <p:cNvPr id="32772" name="Рисунок 1">
            <a:extLst>
              <a:ext uri="{FF2B5EF4-FFF2-40B4-BE49-F238E27FC236}">
                <a16:creationId xmlns:a16="http://schemas.microsoft.com/office/drawing/2014/main" id="{54CDE656-0AAC-4802-910C-8A8BC0CEDF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4" r="22591" b="7907"/>
          <a:stretch>
            <a:fillRect/>
          </a:stretch>
        </p:blipFill>
        <p:spPr bwMode="auto">
          <a:xfrm>
            <a:off x="5724525" y="1597025"/>
            <a:ext cx="3059113" cy="464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>
            <a:extLst>
              <a:ext uri="{FF2B5EF4-FFF2-40B4-BE49-F238E27FC236}">
                <a16:creationId xmlns:a16="http://schemas.microsoft.com/office/drawing/2014/main" id="{B4A4CB4C-6FB9-4027-8C80-9DB8E56914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ru-RU" sz="4000"/>
              <a:t>Jerzy Jankowski</a:t>
            </a:r>
            <a:r>
              <a:rPr lang="ru-RU" altLang="ru-RU" sz="4000"/>
              <a:t> (19</a:t>
            </a:r>
            <a:r>
              <a:rPr lang="en-US" altLang="ru-RU" sz="4000"/>
              <a:t>33</a:t>
            </a:r>
            <a:r>
              <a:rPr lang="ru-RU" altLang="ru-RU" sz="4000"/>
              <a:t>-</a:t>
            </a:r>
            <a:r>
              <a:rPr lang="en-US" altLang="ru-RU" sz="4000"/>
              <a:t>2020</a:t>
            </a:r>
            <a:r>
              <a:rPr lang="ru-RU" altLang="ru-RU" sz="4000"/>
              <a:t>)</a:t>
            </a:r>
          </a:p>
        </p:txBody>
      </p:sp>
      <p:sp>
        <p:nvSpPr>
          <p:cNvPr id="33795" name="Объект 2">
            <a:extLst>
              <a:ext uri="{FF2B5EF4-FFF2-40B4-BE49-F238E27FC236}">
                <a16:creationId xmlns:a16="http://schemas.microsoft.com/office/drawing/2014/main" id="{004D0D2F-BE20-4CA1-87D0-9BB5E5B81FB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42988" y="1628775"/>
            <a:ext cx="4176712" cy="4752975"/>
          </a:xfrm>
        </p:spPr>
        <p:txBody>
          <a:bodyPr/>
          <a:lstStyle/>
          <a:p>
            <a:pPr eaLnBrk="1" hangingPunct="1"/>
            <a:r>
              <a:rPr lang="ru-RU" altLang="ru-RU"/>
              <a:t>МТ и МВ исследова-ния в Польше</a:t>
            </a:r>
          </a:p>
          <a:p>
            <a:pPr eaLnBrk="1" hangingPunct="1"/>
            <a:r>
              <a:rPr lang="ru-RU" altLang="ru-RU"/>
              <a:t>Директор ИГФ ПАН (1974-2005)</a:t>
            </a:r>
            <a:endParaRPr lang="en-US" altLang="ru-RU"/>
          </a:p>
          <a:p>
            <a:pPr eaLnBrk="1" hangingPunct="1"/>
            <a:r>
              <a:rPr lang="ru-RU" altLang="ru-RU"/>
              <a:t>Карпатская аномалия</a:t>
            </a:r>
          </a:p>
          <a:p>
            <a:pPr eaLnBrk="1" hangingPunct="1"/>
            <a:r>
              <a:rPr lang="ru-RU" altLang="ru-RU"/>
              <a:t>Геомагнитные обсерватории</a:t>
            </a:r>
          </a:p>
        </p:txBody>
      </p:sp>
      <p:pic>
        <p:nvPicPr>
          <p:cNvPr id="33796" name="Рисунок 4">
            <a:extLst>
              <a:ext uri="{FF2B5EF4-FFF2-40B4-BE49-F238E27FC236}">
                <a16:creationId xmlns:a16="http://schemas.microsoft.com/office/drawing/2014/main" id="{4234A24A-82E4-49E2-95EB-54D8E2F1B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763" y="1736725"/>
            <a:ext cx="3536950" cy="450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>
            <a:extLst>
              <a:ext uri="{FF2B5EF4-FFF2-40B4-BE49-F238E27FC236}">
                <a16:creationId xmlns:a16="http://schemas.microsoft.com/office/drawing/2014/main" id="{38539FB3-6DBE-456D-A8EA-F53DC4F88C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ru-RU" sz="4000"/>
              <a:t>Peter Weidelt</a:t>
            </a:r>
            <a:r>
              <a:rPr lang="ru-RU" altLang="ru-RU" sz="4000"/>
              <a:t> (19</a:t>
            </a:r>
            <a:r>
              <a:rPr lang="en-US" altLang="ru-RU" sz="4000"/>
              <a:t>38</a:t>
            </a:r>
            <a:r>
              <a:rPr lang="ru-RU" altLang="ru-RU" sz="4000"/>
              <a:t>-</a:t>
            </a:r>
            <a:r>
              <a:rPr lang="en-US" altLang="ru-RU" sz="4000"/>
              <a:t>2009</a:t>
            </a:r>
            <a:r>
              <a:rPr lang="ru-RU" altLang="ru-RU" sz="4000"/>
              <a:t>)</a:t>
            </a:r>
          </a:p>
        </p:txBody>
      </p:sp>
      <p:sp>
        <p:nvSpPr>
          <p:cNvPr id="34819" name="Объект 2">
            <a:extLst>
              <a:ext uri="{FF2B5EF4-FFF2-40B4-BE49-F238E27FC236}">
                <a16:creationId xmlns:a16="http://schemas.microsoft.com/office/drawing/2014/main" id="{29539283-0158-417B-A0FB-E125A57956C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66800" y="1752600"/>
            <a:ext cx="4513263" cy="4413250"/>
          </a:xfrm>
        </p:spPr>
        <p:txBody>
          <a:bodyPr/>
          <a:lstStyle/>
          <a:p>
            <a:pPr eaLnBrk="1" hangingPunct="1"/>
            <a:r>
              <a:rPr lang="ru-RU" altLang="ru-RU"/>
              <a:t>Плёночное моделиро-вание МТ поля</a:t>
            </a:r>
          </a:p>
          <a:p>
            <a:pPr eaLnBrk="1" hangingPunct="1"/>
            <a:r>
              <a:rPr lang="ru-RU" altLang="ru-RU"/>
              <a:t>Решение обратных </a:t>
            </a:r>
            <a:r>
              <a:rPr lang="en-US" altLang="ru-RU"/>
              <a:t>1D</a:t>
            </a:r>
            <a:r>
              <a:rPr lang="ru-RU" altLang="ru-RU"/>
              <a:t> и </a:t>
            </a:r>
            <a:r>
              <a:rPr lang="en-US" altLang="ru-RU"/>
              <a:t>2D</a:t>
            </a:r>
            <a:r>
              <a:rPr lang="ru-RU" altLang="ru-RU"/>
              <a:t> задач МТЗ</a:t>
            </a:r>
          </a:p>
          <a:p>
            <a:pPr eaLnBrk="1" hangingPunct="1"/>
            <a:r>
              <a:rPr lang="ru-RU" altLang="ru-RU"/>
              <a:t>Изучение анизотроп-ных сред</a:t>
            </a:r>
          </a:p>
          <a:p>
            <a:pPr eaLnBrk="1" hangingPunct="1"/>
            <a:r>
              <a:rPr lang="ru-RU" altLang="ru-RU"/>
              <a:t>Теория донных ЧЗ</a:t>
            </a:r>
          </a:p>
        </p:txBody>
      </p:sp>
      <p:pic>
        <p:nvPicPr>
          <p:cNvPr id="34820" name="Рисунок 2">
            <a:extLst>
              <a:ext uri="{FF2B5EF4-FFF2-40B4-BE49-F238E27FC236}">
                <a16:creationId xmlns:a16="http://schemas.microsoft.com/office/drawing/2014/main" id="{471D6A6C-1279-4350-A227-E0288AC920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225" y="1597025"/>
            <a:ext cx="3138488" cy="464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>
            <a:extLst>
              <a:ext uri="{FF2B5EF4-FFF2-40B4-BE49-F238E27FC236}">
                <a16:creationId xmlns:a16="http://schemas.microsoft.com/office/drawing/2014/main" id="{455D08F2-1E12-40C2-945D-56BF32DE69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ru-RU" sz="4000"/>
              <a:t>Laust Pedersen</a:t>
            </a:r>
            <a:r>
              <a:rPr lang="ru-RU" altLang="ru-RU" sz="4000"/>
              <a:t> (19</a:t>
            </a:r>
            <a:r>
              <a:rPr lang="en-US" altLang="ru-RU" sz="4000"/>
              <a:t>45</a:t>
            </a:r>
            <a:r>
              <a:rPr lang="ru-RU" altLang="ru-RU" sz="4000"/>
              <a:t>-</a:t>
            </a:r>
            <a:r>
              <a:rPr lang="en-US" altLang="ru-RU" sz="4000"/>
              <a:t>2017</a:t>
            </a:r>
            <a:r>
              <a:rPr lang="ru-RU" altLang="ru-RU" sz="4000"/>
              <a:t>)</a:t>
            </a:r>
          </a:p>
        </p:txBody>
      </p:sp>
      <p:sp>
        <p:nvSpPr>
          <p:cNvPr id="35843" name="Объект 2">
            <a:extLst>
              <a:ext uri="{FF2B5EF4-FFF2-40B4-BE49-F238E27FC236}">
                <a16:creationId xmlns:a16="http://schemas.microsoft.com/office/drawing/2014/main" id="{642D08F8-7C28-4BEE-B40B-7E32C9D9390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71550" y="1628775"/>
            <a:ext cx="4176713" cy="4608513"/>
          </a:xfrm>
        </p:spPr>
        <p:txBody>
          <a:bodyPr/>
          <a:lstStyle/>
          <a:p>
            <a:pPr eaLnBrk="1" hangingPunct="1"/>
            <a:r>
              <a:rPr lang="ru-RU" altLang="ru-RU"/>
              <a:t>Геоэлектрические исследования в Швеции и других странах</a:t>
            </a:r>
          </a:p>
          <a:p>
            <a:pPr eaLnBrk="1" hangingPunct="1"/>
            <a:r>
              <a:rPr lang="ru-RU" altLang="ru-RU"/>
              <a:t>ГМВЗ, МТЗ, АМТЗ, РМТЗ, ЧЗ, ЭТ</a:t>
            </a:r>
          </a:p>
          <a:p>
            <a:pPr eaLnBrk="1" hangingPunct="1"/>
            <a:r>
              <a:rPr lang="ru-RU" altLang="ru-RU"/>
              <a:t>От глубинных до археологических задач</a:t>
            </a:r>
          </a:p>
        </p:txBody>
      </p:sp>
      <p:pic>
        <p:nvPicPr>
          <p:cNvPr id="35844" name="Рисунок 2" descr="Изображение выглядит как человек, мужчина, держит, внешни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8E4623D7-DD34-4B20-88F0-89C3245A3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" r="48985"/>
          <a:stretch>
            <a:fillRect/>
          </a:stretch>
        </p:blipFill>
        <p:spPr bwMode="auto">
          <a:xfrm>
            <a:off x="5186363" y="1597025"/>
            <a:ext cx="3562350" cy="464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>
            <a:extLst>
              <a:ext uri="{FF2B5EF4-FFF2-40B4-BE49-F238E27FC236}">
                <a16:creationId xmlns:a16="http://schemas.microsoft.com/office/drawing/2014/main" id="{9CCD51AE-45D7-43C7-AC5B-46E57606E3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dirty="0"/>
              <a:t>Американская научная школа</a:t>
            </a:r>
          </a:p>
        </p:txBody>
      </p:sp>
      <p:sp>
        <p:nvSpPr>
          <p:cNvPr id="36867" name="Объект 2">
            <a:extLst>
              <a:ext uri="{FF2B5EF4-FFF2-40B4-BE49-F238E27FC236}">
                <a16:creationId xmlns:a16="http://schemas.microsoft.com/office/drawing/2014/main" id="{392AC2A7-F612-4701-9B58-602C3DC9457E}"/>
              </a:ext>
            </a:extLst>
          </p:cNvPr>
          <p:cNvSpPr txBox="1">
            <a:spLocks/>
          </p:cNvSpPr>
          <p:nvPr/>
        </p:nvSpPr>
        <p:spPr bwMode="auto">
          <a:xfrm>
            <a:off x="1042988" y="1762125"/>
            <a:ext cx="36004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ru-RU" dirty="0"/>
              <a:t>C. Cox</a:t>
            </a:r>
          </a:p>
          <a:p>
            <a:pPr eaLnBrk="1" hangingPunct="1"/>
            <a:r>
              <a:rPr lang="en-US" altLang="ru-RU" dirty="0"/>
              <a:t>J. Wait</a:t>
            </a:r>
            <a:endParaRPr lang="ru-RU" altLang="ru-RU" dirty="0"/>
          </a:p>
          <a:p>
            <a:pPr eaLnBrk="1" hangingPunct="1"/>
            <a:r>
              <a:rPr lang="en-US" altLang="ru-RU" dirty="0"/>
              <a:t>T. Madden</a:t>
            </a:r>
            <a:endParaRPr lang="ru-RU" altLang="ru-RU" dirty="0"/>
          </a:p>
          <a:p>
            <a:pPr eaLnBrk="1" hangingPunct="1"/>
            <a:r>
              <a:rPr lang="en-US" altLang="ru-RU" dirty="0"/>
              <a:t>K. </a:t>
            </a:r>
            <a:r>
              <a:rPr lang="en-US" altLang="ru-RU" dirty="0" err="1"/>
              <a:t>Vozoff</a:t>
            </a:r>
            <a:endParaRPr lang="en-US" altLang="ru-RU" dirty="0"/>
          </a:p>
          <a:p>
            <a:pPr eaLnBrk="1" hangingPunct="1"/>
            <a:r>
              <a:rPr lang="en-US" altLang="ru-RU" dirty="0"/>
              <a:t>F. Bostick</a:t>
            </a:r>
            <a:endParaRPr lang="ru-RU" altLang="ru-RU" dirty="0"/>
          </a:p>
          <a:p>
            <a:pPr eaLnBrk="1" hangingPunct="1"/>
            <a:r>
              <a:rPr lang="en-US" altLang="ru-RU" dirty="0"/>
              <a:t>K. </a:t>
            </a:r>
            <a:r>
              <a:rPr lang="en-US" altLang="ru-RU" dirty="0" err="1"/>
              <a:t>Zonge</a:t>
            </a:r>
            <a:endParaRPr lang="en-US" altLang="ru-RU" dirty="0"/>
          </a:p>
          <a:p>
            <a:pPr eaLnBrk="1" hangingPunct="1"/>
            <a:r>
              <a:rPr lang="en-US" altLang="ru-RU" dirty="0"/>
              <a:t>G. Hohmann</a:t>
            </a:r>
            <a:endParaRPr lang="ru-RU" altLang="ru-RU" dirty="0"/>
          </a:p>
        </p:txBody>
      </p:sp>
      <p:sp>
        <p:nvSpPr>
          <p:cNvPr id="2" name="Объект 2">
            <a:extLst>
              <a:ext uri="{FF2B5EF4-FFF2-40B4-BE49-F238E27FC236}">
                <a16:creationId xmlns:a16="http://schemas.microsoft.com/office/drawing/2014/main" id="{E3B334F3-1D3D-B37D-FFA9-A39653CE6331}"/>
              </a:ext>
            </a:extLst>
          </p:cNvPr>
          <p:cNvSpPr txBox="1">
            <a:spLocks/>
          </p:cNvSpPr>
          <p:nvPr/>
        </p:nvSpPr>
        <p:spPr bwMode="auto">
          <a:xfrm>
            <a:off x="4931990" y="1762472"/>
            <a:ext cx="36004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ru-RU" dirty="0"/>
              <a:t>P. Wannamaker</a:t>
            </a:r>
            <a:endParaRPr lang="ru-RU" altLang="ru-RU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>
            <a:extLst>
              <a:ext uri="{FF2B5EF4-FFF2-40B4-BE49-F238E27FC236}">
                <a16:creationId xmlns:a16="http://schemas.microsoft.com/office/drawing/2014/main" id="{5DB211F3-2C60-40C8-8135-6EB091BC13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42988" y="381000"/>
            <a:ext cx="7705725" cy="1143000"/>
          </a:xfrm>
        </p:spPr>
        <p:txBody>
          <a:bodyPr/>
          <a:lstStyle/>
          <a:p>
            <a:pPr eaLnBrk="1" hangingPunct="1"/>
            <a:r>
              <a:rPr lang="en-US" altLang="ru-RU" sz="4000" dirty="0"/>
              <a:t>Charles (Chip) Cox</a:t>
            </a:r>
            <a:br>
              <a:rPr lang="en-US" altLang="ru-RU" sz="4000" dirty="0"/>
            </a:br>
            <a:r>
              <a:rPr lang="ru-RU" altLang="ru-RU" sz="4000" dirty="0"/>
              <a:t>(19</a:t>
            </a:r>
            <a:r>
              <a:rPr lang="en-US" altLang="ru-RU" sz="4000" dirty="0"/>
              <a:t>22</a:t>
            </a:r>
            <a:r>
              <a:rPr lang="ru-RU" altLang="ru-RU" sz="4000" dirty="0"/>
              <a:t>-</a:t>
            </a:r>
            <a:r>
              <a:rPr lang="en-US" altLang="ru-RU" sz="4000" dirty="0"/>
              <a:t>2015</a:t>
            </a:r>
            <a:r>
              <a:rPr lang="ru-RU" altLang="ru-RU" sz="4000" dirty="0"/>
              <a:t>)</a:t>
            </a:r>
          </a:p>
        </p:txBody>
      </p:sp>
      <p:sp>
        <p:nvSpPr>
          <p:cNvPr id="40963" name="Объект 2">
            <a:extLst>
              <a:ext uri="{FF2B5EF4-FFF2-40B4-BE49-F238E27FC236}">
                <a16:creationId xmlns:a16="http://schemas.microsoft.com/office/drawing/2014/main" id="{8CECD8F0-47D4-4BA4-9704-54FC532173F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355977" y="1752600"/>
            <a:ext cx="4320480" cy="4413250"/>
          </a:xfrm>
        </p:spPr>
        <p:txBody>
          <a:bodyPr/>
          <a:lstStyle/>
          <a:p>
            <a:pPr eaLnBrk="1" hangingPunct="1"/>
            <a:r>
              <a:rPr lang="ru-RU" altLang="ru-RU" dirty="0"/>
              <a:t>Океанограф, пионер применения ЭМ методов в океанах (</a:t>
            </a:r>
            <a:r>
              <a:rPr lang="en-US" altLang="ru-RU" dirty="0"/>
              <a:t>MT, CSEM</a:t>
            </a:r>
            <a:r>
              <a:rPr lang="ru-RU" altLang="ru-RU" dirty="0"/>
              <a:t>)</a:t>
            </a:r>
          </a:p>
          <a:p>
            <a:pPr eaLnBrk="1" hangingPunct="1"/>
            <a:r>
              <a:rPr lang="ru-RU" altLang="ru-RU" dirty="0"/>
              <a:t>Разработка методики донных измерений, применение </a:t>
            </a:r>
            <a:r>
              <a:rPr lang="ru-RU" altLang="ru-RU" dirty="0" err="1"/>
              <a:t>букси-руемого</a:t>
            </a:r>
            <a:r>
              <a:rPr lang="ru-RU" altLang="ru-RU" dirty="0"/>
              <a:t> источника</a:t>
            </a:r>
            <a:endParaRPr lang="en-US" alt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452ED15-5176-4904-897E-79A6A7D3E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844675"/>
            <a:ext cx="2952948" cy="4254903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>
            <a:extLst>
              <a:ext uri="{FF2B5EF4-FFF2-40B4-BE49-F238E27FC236}">
                <a16:creationId xmlns:a16="http://schemas.microsoft.com/office/drawing/2014/main" id="{010AE2DF-7CB6-4FE2-9274-B39D850520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42988" y="381000"/>
            <a:ext cx="7705725" cy="1143000"/>
          </a:xfrm>
        </p:spPr>
        <p:txBody>
          <a:bodyPr/>
          <a:lstStyle/>
          <a:p>
            <a:pPr eaLnBrk="1" hangingPunct="1"/>
            <a:r>
              <a:rPr lang="en-US" altLang="ru-RU" sz="4000"/>
              <a:t>James R. Wait</a:t>
            </a:r>
            <a:br>
              <a:rPr lang="en-US" altLang="ru-RU" sz="4000"/>
            </a:br>
            <a:r>
              <a:rPr lang="ru-RU" altLang="ru-RU" sz="4000"/>
              <a:t>(19</a:t>
            </a:r>
            <a:r>
              <a:rPr lang="en-US" altLang="ru-RU" sz="4000"/>
              <a:t>24</a:t>
            </a:r>
            <a:r>
              <a:rPr lang="ru-RU" altLang="ru-RU" sz="4000"/>
              <a:t>-</a:t>
            </a:r>
            <a:r>
              <a:rPr lang="en-US" altLang="ru-RU" sz="4000"/>
              <a:t>1998</a:t>
            </a:r>
            <a:r>
              <a:rPr lang="ru-RU" altLang="ru-RU" sz="4000"/>
              <a:t>)</a:t>
            </a:r>
          </a:p>
        </p:txBody>
      </p:sp>
      <p:sp>
        <p:nvSpPr>
          <p:cNvPr id="37891" name="Объект 2">
            <a:extLst>
              <a:ext uri="{FF2B5EF4-FFF2-40B4-BE49-F238E27FC236}">
                <a16:creationId xmlns:a16="http://schemas.microsoft.com/office/drawing/2014/main" id="{727981F0-927D-4F2A-87AC-D7185599CAF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00563" y="1752600"/>
            <a:ext cx="4392612" cy="4413250"/>
          </a:xfrm>
        </p:spPr>
        <p:txBody>
          <a:bodyPr/>
          <a:lstStyle/>
          <a:p>
            <a:pPr eaLnBrk="1" hangingPunct="1"/>
            <a:r>
              <a:rPr lang="ru-RU" altLang="ru-RU"/>
              <a:t>Физик и радиотехник</a:t>
            </a:r>
          </a:p>
          <a:p>
            <a:pPr eaLnBrk="1" hangingPunct="1"/>
            <a:r>
              <a:rPr lang="ru-RU" altLang="ru-RU"/>
              <a:t>1954 – критика работы Каньяра</a:t>
            </a:r>
          </a:p>
          <a:p>
            <a:pPr eaLnBrk="1" hangingPunct="1"/>
            <a:r>
              <a:rPr lang="ru-RU" altLang="ru-RU"/>
              <a:t>Разработка и внедре-ние ЭМ методов и ВП в рудную геофизику</a:t>
            </a:r>
          </a:p>
          <a:p>
            <a:pPr eaLnBrk="1" hangingPunct="1"/>
            <a:r>
              <a:rPr lang="ru-RU" altLang="ru-RU"/>
              <a:t>Книга «Геоэлектро-магнетизм», 1982</a:t>
            </a:r>
          </a:p>
        </p:txBody>
      </p:sp>
      <p:pic>
        <p:nvPicPr>
          <p:cNvPr id="37892" name="Picture 3">
            <a:extLst>
              <a:ext uri="{FF2B5EF4-FFF2-40B4-BE49-F238E27FC236}">
                <a16:creationId xmlns:a16="http://schemas.microsoft.com/office/drawing/2014/main" id="{95F9401F-C59E-4D1C-BE76-1A685583F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" r="3722"/>
          <a:stretch>
            <a:fillRect/>
          </a:stretch>
        </p:blipFill>
        <p:spPr bwMode="auto">
          <a:xfrm>
            <a:off x="1079500" y="1597025"/>
            <a:ext cx="3384550" cy="464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1">
            <a:extLst>
              <a:ext uri="{FF2B5EF4-FFF2-40B4-BE49-F238E27FC236}">
                <a16:creationId xmlns:a16="http://schemas.microsoft.com/office/drawing/2014/main" id="{907B0440-09F6-4E26-96A0-F2BF7E2AA1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42988" y="381000"/>
            <a:ext cx="7705725" cy="1143000"/>
          </a:xfrm>
        </p:spPr>
        <p:txBody>
          <a:bodyPr/>
          <a:lstStyle/>
          <a:p>
            <a:pPr eaLnBrk="1" hangingPunct="1"/>
            <a:r>
              <a:rPr lang="en-US" altLang="ru-RU" sz="4000"/>
              <a:t>Theodore Madden</a:t>
            </a:r>
            <a:br>
              <a:rPr lang="en-US" altLang="ru-RU" sz="4000"/>
            </a:br>
            <a:r>
              <a:rPr lang="ru-RU" altLang="ru-RU" sz="4000"/>
              <a:t>(19</a:t>
            </a:r>
            <a:r>
              <a:rPr lang="en-US" altLang="ru-RU" sz="4000"/>
              <a:t>25</a:t>
            </a:r>
            <a:r>
              <a:rPr lang="ru-RU" altLang="ru-RU" sz="4000"/>
              <a:t>-</a:t>
            </a:r>
            <a:r>
              <a:rPr lang="en-US" altLang="ru-RU" sz="4000"/>
              <a:t>2013</a:t>
            </a:r>
            <a:r>
              <a:rPr lang="ru-RU" altLang="ru-RU" sz="4000"/>
              <a:t>)</a:t>
            </a:r>
          </a:p>
        </p:txBody>
      </p:sp>
      <p:sp>
        <p:nvSpPr>
          <p:cNvPr id="38915" name="Объект 2">
            <a:extLst>
              <a:ext uri="{FF2B5EF4-FFF2-40B4-BE49-F238E27FC236}">
                <a16:creationId xmlns:a16="http://schemas.microsoft.com/office/drawing/2014/main" id="{497675C4-4242-45F1-8714-FCC9AE96F86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787900" y="1752600"/>
            <a:ext cx="4105275" cy="4413250"/>
          </a:xfrm>
        </p:spPr>
        <p:txBody>
          <a:bodyPr/>
          <a:lstStyle/>
          <a:p>
            <a:pPr eaLnBrk="1" hangingPunct="1"/>
            <a:r>
              <a:rPr lang="ru-RU" altLang="ru-RU"/>
              <a:t>Решение многомерных прямых и обратных задач МТЗ</a:t>
            </a:r>
          </a:p>
          <a:p>
            <a:pPr eaLnBrk="1" hangingPunct="1"/>
            <a:r>
              <a:rPr lang="ru-RU" altLang="ru-RU"/>
              <a:t>Развитие теории и практики ВП в частотной области</a:t>
            </a:r>
          </a:p>
        </p:txBody>
      </p:sp>
      <p:pic>
        <p:nvPicPr>
          <p:cNvPr id="38916" name="Рисунок 1">
            <a:extLst>
              <a:ext uri="{FF2B5EF4-FFF2-40B4-BE49-F238E27FC236}">
                <a16:creationId xmlns:a16="http://schemas.microsoft.com/office/drawing/2014/main" id="{9B0D9BD0-EE90-4834-9752-485EC8D628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616075"/>
            <a:ext cx="3600450" cy="462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Заголовок 1">
            <a:extLst>
              <a:ext uri="{FF2B5EF4-FFF2-40B4-BE49-F238E27FC236}">
                <a16:creationId xmlns:a16="http://schemas.microsoft.com/office/drawing/2014/main" id="{7B4D78FA-E769-4A33-A928-CF258381C5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42988" y="381000"/>
            <a:ext cx="7705725" cy="1143000"/>
          </a:xfrm>
        </p:spPr>
        <p:txBody>
          <a:bodyPr/>
          <a:lstStyle/>
          <a:p>
            <a:pPr eaLnBrk="1" hangingPunct="1"/>
            <a:r>
              <a:rPr lang="en-US" altLang="ru-RU" sz="4000"/>
              <a:t>Keeva Vozoff</a:t>
            </a:r>
            <a:br>
              <a:rPr lang="en-US" altLang="ru-RU" sz="4000"/>
            </a:br>
            <a:r>
              <a:rPr lang="ru-RU" altLang="ru-RU" sz="4000"/>
              <a:t>(19</a:t>
            </a:r>
            <a:r>
              <a:rPr lang="en-US" altLang="ru-RU" sz="4000"/>
              <a:t>28</a:t>
            </a:r>
            <a:r>
              <a:rPr lang="ru-RU" altLang="ru-RU" sz="4000"/>
              <a:t>-</a:t>
            </a:r>
            <a:r>
              <a:rPr lang="en-US" altLang="ru-RU" sz="4000"/>
              <a:t>2019</a:t>
            </a:r>
            <a:r>
              <a:rPr lang="ru-RU" altLang="ru-RU" sz="4000"/>
              <a:t>)</a:t>
            </a:r>
          </a:p>
        </p:txBody>
      </p:sp>
      <p:sp>
        <p:nvSpPr>
          <p:cNvPr id="39939" name="Объект 2">
            <a:extLst>
              <a:ext uri="{FF2B5EF4-FFF2-40B4-BE49-F238E27FC236}">
                <a16:creationId xmlns:a16="http://schemas.microsoft.com/office/drawing/2014/main" id="{2760CB10-181D-40A2-898E-DD64A3A61FC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294188" y="1916113"/>
            <a:ext cx="4598987" cy="3921125"/>
          </a:xfrm>
        </p:spPr>
        <p:txBody>
          <a:bodyPr/>
          <a:lstStyle/>
          <a:p>
            <a:pPr eaLnBrk="1" hangingPunct="1"/>
            <a:r>
              <a:rPr lang="en-US" altLang="ru-RU"/>
              <a:t>3D</a:t>
            </a:r>
            <a:r>
              <a:rPr lang="ru-RU" altLang="ru-RU"/>
              <a:t> ЭМ моделирование</a:t>
            </a:r>
            <a:endParaRPr lang="en-US" altLang="ru-RU"/>
          </a:p>
          <a:p>
            <a:pPr eaLnBrk="1" hangingPunct="1"/>
            <a:r>
              <a:rPr lang="en-US" altLang="ru-RU"/>
              <a:t>2D </a:t>
            </a:r>
            <a:r>
              <a:rPr lang="ru-RU" altLang="ru-RU"/>
              <a:t>МТ инверсия</a:t>
            </a:r>
          </a:p>
          <a:p>
            <a:pPr eaLnBrk="1" hangingPunct="1"/>
            <a:r>
              <a:rPr lang="ru-RU" altLang="ru-RU"/>
              <a:t>Совместная инверсия МТ и других данных</a:t>
            </a:r>
          </a:p>
          <a:p>
            <a:pPr eaLnBrk="1" hangingPunct="1"/>
            <a:r>
              <a:rPr lang="ru-RU" altLang="ru-RU"/>
              <a:t>Внедрение АМТ, ЗС, ВП в геологоразведку</a:t>
            </a:r>
            <a:endParaRPr lang="en-US" altLang="ru-RU"/>
          </a:p>
          <a:p>
            <a:pPr eaLnBrk="1" hangingPunct="1"/>
            <a:r>
              <a:rPr lang="ru-RU" altLang="ru-RU"/>
              <a:t>Глава по МТЗ для </a:t>
            </a:r>
            <a:r>
              <a:rPr lang="en-US" altLang="ru-RU"/>
              <a:t>SEG</a:t>
            </a:r>
            <a:endParaRPr lang="ru-RU" altLang="ru-RU"/>
          </a:p>
        </p:txBody>
      </p:sp>
      <p:pic>
        <p:nvPicPr>
          <p:cNvPr id="39940" name="Рисунок 2" descr="Изображение выглядит как мужчина, фотография, старый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C03C233E-72E8-4E0F-B18A-EB9D64285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5" y="1916113"/>
            <a:ext cx="3252788" cy="392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>
            <a:extLst>
              <a:ext uri="{FF2B5EF4-FFF2-40B4-BE49-F238E27FC236}">
                <a16:creationId xmlns:a16="http://schemas.microsoft.com/office/drawing/2014/main" id="{5DB211F3-2C60-40C8-8135-6EB091BC13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42988" y="381000"/>
            <a:ext cx="7705725" cy="1143000"/>
          </a:xfrm>
        </p:spPr>
        <p:txBody>
          <a:bodyPr/>
          <a:lstStyle/>
          <a:p>
            <a:pPr eaLnBrk="1" hangingPunct="1"/>
            <a:r>
              <a:rPr lang="en-US" altLang="ru-RU" sz="4000" dirty="0"/>
              <a:t>Francis X. Bostick</a:t>
            </a:r>
            <a:br>
              <a:rPr lang="en-US" altLang="ru-RU" sz="4000" dirty="0"/>
            </a:br>
            <a:r>
              <a:rPr lang="ru-RU" altLang="ru-RU" sz="4000" dirty="0"/>
              <a:t>(19</a:t>
            </a:r>
            <a:r>
              <a:rPr lang="en-US" altLang="ru-RU" sz="4000" dirty="0"/>
              <a:t>32</a:t>
            </a:r>
            <a:r>
              <a:rPr lang="ru-RU" altLang="ru-RU" sz="4000" dirty="0"/>
              <a:t>-</a:t>
            </a:r>
            <a:r>
              <a:rPr lang="en-US" altLang="ru-RU" sz="4000" dirty="0"/>
              <a:t>2021</a:t>
            </a:r>
            <a:r>
              <a:rPr lang="ru-RU" altLang="ru-RU" sz="4000" dirty="0"/>
              <a:t>)</a:t>
            </a:r>
          </a:p>
        </p:txBody>
      </p:sp>
      <p:sp>
        <p:nvSpPr>
          <p:cNvPr id="40963" name="Объект 2">
            <a:extLst>
              <a:ext uri="{FF2B5EF4-FFF2-40B4-BE49-F238E27FC236}">
                <a16:creationId xmlns:a16="http://schemas.microsoft.com/office/drawing/2014/main" id="{8CECD8F0-47D4-4BA4-9704-54FC532173F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139953" y="1752600"/>
            <a:ext cx="4536504" cy="4413250"/>
          </a:xfrm>
        </p:spPr>
        <p:txBody>
          <a:bodyPr/>
          <a:lstStyle/>
          <a:p>
            <a:pPr eaLnBrk="1" hangingPunct="1"/>
            <a:r>
              <a:rPr lang="ru-RU" altLang="ru-RU" dirty="0"/>
              <a:t>МТ станции и датчики</a:t>
            </a:r>
          </a:p>
          <a:p>
            <a:pPr eaLnBrk="1" hangingPunct="1"/>
            <a:r>
              <a:rPr lang="ru-RU" altLang="ru-RU" dirty="0"/>
              <a:t>Технология </a:t>
            </a:r>
            <a:r>
              <a:rPr lang="en-US" altLang="ru-RU" dirty="0"/>
              <a:t>EMAP</a:t>
            </a:r>
            <a:endParaRPr lang="ru-RU" altLang="ru-RU" dirty="0"/>
          </a:p>
          <a:p>
            <a:pPr eaLnBrk="1" hangingPunct="1"/>
            <a:r>
              <a:rPr lang="ru-RU" altLang="ru-RU" dirty="0"/>
              <a:t>Обработка МТ данных</a:t>
            </a:r>
          </a:p>
          <a:p>
            <a:pPr eaLnBrk="1" hangingPunct="1"/>
            <a:r>
              <a:rPr lang="ru-RU" altLang="ru-RU" dirty="0"/>
              <a:t>Трансформация </a:t>
            </a:r>
            <a:r>
              <a:rPr lang="en-US" altLang="ru-RU" dirty="0" err="1">
                <a:latin typeface="Symbol" panose="05050102010706020507" pitchFamily="18" charset="2"/>
              </a:rPr>
              <a:t>r</a:t>
            </a:r>
            <a:r>
              <a:rPr lang="en-US" altLang="ru-RU" baseline="-25000" dirty="0" err="1"/>
              <a:t>k</a:t>
            </a:r>
            <a:endParaRPr lang="ru-RU" altLang="ru-RU" baseline="-25000" dirty="0"/>
          </a:p>
          <a:p>
            <a:pPr eaLnBrk="1" hangingPunct="1"/>
            <a:r>
              <a:rPr lang="ru-RU" altLang="ru-RU" dirty="0"/>
              <a:t>Анализ </a:t>
            </a:r>
            <a:r>
              <a:rPr lang="en-US" altLang="ru-RU" dirty="0"/>
              <a:t>[Z]</a:t>
            </a:r>
            <a:endParaRPr lang="ru-RU" altLang="ru-RU" dirty="0"/>
          </a:p>
          <a:p>
            <a:pPr eaLnBrk="1" hangingPunct="1"/>
            <a:r>
              <a:rPr lang="ru-RU" altLang="ru-RU" dirty="0"/>
              <a:t>Профессор </a:t>
            </a:r>
            <a:r>
              <a:rPr lang="en-US" altLang="ru-RU" dirty="0"/>
              <a:t>University of Texas in Austin</a:t>
            </a:r>
            <a:endParaRPr lang="ru-RU" alt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6BC251F-3D25-4B95-AF20-64CA27D6E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844674"/>
            <a:ext cx="2722918" cy="417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078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>
            <a:extLst>
              <a:ext uri="{FF2B5EF4-FFF2-40B4-BE49-F238E27FC236}">
                <a16:creationId xmlns:a16="http://schemas.microsoft.com/office/drawing/2014/main" id="{E3A1CE04-05B8-4B3B-89B6-F92E71A2E3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Британские ученые</a:t>
            </a:r>
          </a:p>
        </p:txBody>
      </p:sp>
      <p:pic>
        <p:nvPicPr>
          <p:cNvPr id="6147" name="Объект 4" descr="Изображение выглядит как человек, сидит, мужчина, ко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3B0FDCBA-CC37-41D7-8A85-C1EEE376E4D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8" r="6645"/>
          <a:stretch>
            <a:fillRect/>
          </a:stretch>
        </p:blipFill>
        <p:spPr>
          <a:xfrm>
            <a:off x="1128713" y="1998663"/>
            <a:ext cx="2370137" cy="3517900"/>
          </a:xfrm>
        </p:spPr>
      </p:pic>
      <p:pic>
        <p:nvPicPr>
          <p:cNvPr id="6148" name="Рисунок 6" descr="Изображение выглядит как мужчина, человек, носит, фотография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CB4688BA-8B48-4227-8AEC-84EF68E18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1989138"/>
            <a:ext cx="2359025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Объект 2">
            <a:extLst>
              <a:ext uri="{FF2B5EF4-FFF2-40B4-BE49-F238E27FC236}">
                <a16:creationId xmlns:a16="http://schemas.microsoft.com/office/drawing/2014/main" id="{9CDCA089-6CA1-4DCA-AD96-3F45664227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5388" y="1628775"/>
            <a:ext cx="2400300" cy="4392613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  <a:defRPr/>
            </a:pPr>
            <a:r>
              <a:rPr lang="ru-RU" altLang="ru-RU" sz="2800" kern="0" dirty="0"/>
              <a:t>А. Шустер и Г. Лэмб. Первая оценка  электро-</a:t>
            </a:r>
            <a:r>
              <a:rPr lang="ru-RU" altLang="ru-RU" sz="2800" kern="0" dirty="0" err="1"/>
              <a:t>проводности</a:t>
            </a:r>
            <a:r>
              <a:rPr lang="ru-RU" altLang="ru-RU" sz="2800" kern="0" dirty="0"/>
              <a:t> Земли по данным геомагнитных обсерваторий (1889).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1">
            <a:extLst>
              <a:ext uri="{FF2B5EF4-FFF2-40B4-BE49-F238E27FC236}">
                <a16:creationId xmlns:a16="http://schemas.microsoft.com/office/drawing/2014/main" id="{9622CE63-CB51-4743-947E-87659B989D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42988" y="381000"/>
            <a:ext cx="7705725" cy="1143000"/>
          </a:xfrm>
        </p:spPr>
        <p:txBody>
          <a:bodyPr/>
          <a:lstStyle/>
          <a:p>
            <a:pPr eaLnBrk="1" hangingPunct="1"/>
            <a:r>
              <a:rPr lang="en-US" altLang="ru-RU" sz="4000"/>
              <a:t>Kenneth L. Zonge</a:t>
            </a:r>
            <a:br>
              <a:rPr lang="en-US" altLang="ru-RU" sz="4000"/>
            </a:br>
            <a:r>
              <a:rPr lang="ru-RU" altLang="ru-RU" sz="4000"/>
              <a:t>(19</a:t>
            </a:r>
            <a:r>
              <a:rPr lang="en-US" altLang="ru-RU" sz="4000"/>
              <a:t>36</a:t>
            </a:r>
            <a:r>
              <a:rPr lang="ru-RU" altLang="ru-RU" sz="4000"/>
              <a:t>-</a:t>
            </a:r>
            <a:r>
              <a:rPr lang="en-US" altLang="ru-RU" sz="4000"/>
              <a:t>2013</a:t>
            </a:r>
            <a:r>
              <a:rPr lang="ru-RU" altLang="ru-RU" sz="4000"/>
              <a:t>)</a:t>
            </a:r>
          </a:p>
        </p:txBody>
      </p:sp>
      <p:sp>
        <p:nvSpPr>
          <p:cNvPr id="41987" name="Объект 2">
            <a:extLst>
              <a:ext uri="{FF2B5EF4-FFF2-40B4-BE49-F238E27FC236}">
                <a16:creationId xmlns:a16="http://schemas.microsoft.com/office/drawing/2014/main" id="{91FDD132-0CDB-4973-86D4-504252AED28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787900" y="1752600"/>
            <a:ext cx="3960813" cy="4413250"/>
          </a:xfrm>
        </p:spPr>
        <p:txBody>
          <a:bodyPr/>
          <a:lstStyle/>
          <a:p>
            <a:pPr eaLnBrk="1" hangingPunct="1"/>
            <a:r>
              <a:rPr lang="ru-RU" altLang="ru-RU"/>
              <a:t>Практическое использование ВП в частотной области (</a:t>
            </a:r>
            <a:r>
              <a:rPr lang="en-US" altLang="ru-RU"/>
              <a:t>CR</a:t>
            </a:r>
            <a:r>
              <a:rPr lang="ru-RU" altLang="ru-RU"/>
              <a:t>)</a:t>
            </a:r>
          </a:p>
          <a:p>
            <a:pPr eaLnBrk="1" hangingPunct="1"/>
            <a:r>
              <a:rPr lang="ru-RU" altLang="ru-RU"/>
              <a:t>Практическая реализация метода импедансного ЧЗ </a:t>
            </a:r>
            <a:r>
              <a:rPr lang="en-US" altLang="ru-RU"/>
              <a:t>(CSAMT)</a:t>
            </a:r>
            <a:endParaRPr lang="ru-RU" altLang="ru-RU"/>
          </a:p>
        </p:txBody>
      </p:sp>
      <p:pic>
        <p:nvPicPr>
          <p:cNvPr id="41988" name="Picture 2">
            <a:extLst>
              <a:ext uri="{FF2B5EF4-FFF2-40B4-BE49-F238E27FC236}">
                <a16:creationId xmlns:a16="http://schemas.microsoft.com/office/drawing/2014/main" id="{FB6E057A-9B14-4DC4-9D32-575C2CE87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" r="9242"/>
          <a:stretch>
            <a:fillRect/>
          </a:stretch>
        </p:blipFill>
        <p:spPr bwMode="auto">
          <a:xfrm>
            <a:off x="1116013" y="1619250"/>
            <a:ext cx="3598862" cy="461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1">
            <a:extLst>
              <a:ext uri="{FF2B5EF4-FFF2-40B4-BE49-F238E27FC236}">
                <a16:creationId xmlns:a16="http://schemas.microsoft.com/office/drawing/2014/main" id="{73A12948-0B11-4928-B2C6-58E3BBE4C5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42988" y="381000"/>
            <a:ext cx="7705725" cy="1143000"/>
          </a:xfrm>
        </p:spPr>
        <p:txBody>
          <a:bodyPr/>
          <a:lstStyle/>
          <a:p>
            <a:pPr eaLnBrk="1" hangingPunct="1"/>
            <a:r>
              <a:rPr lang="en-US" altLang="ru-RU" sz="4000"/>
              <a:t>Gerald W. Hohmann</a:t>
            </a:r>
            <a:br>
              <a:rPr lang="en-US" altLang="ru-RU" sz="4000"/>
            </a:br>
            <a:r>
              <a:rPr lang="ru-RU" altLang="ru-RU" sz="4000"/>
              <a:t>(19</a:t>
            </a:r>
            <a:r>
              <a:rPr lang="en-US" altLang="ru-RU" sz="4000"/>
              <a:t>40</a:t>
            </a:r>
            <a:r>
              <a:rPr lang="ru-RU" altLang="ru-RU" sz="4000"/>
              <a:t>-</a:t>
            </a:r>
            <a:r>
              <a:rPr lang="en-US" altLang="ru-RU" sz="4000"/>
              <a:t>1992</a:t>
            </a:r>
            <a:r>
              <a:rPr lang="ru-RU" altLang="ru-RU" sz="4000"/>
              <a:t>)</a:t>
            </a:r>
          </a:p>
        </p:txBody>
      </p:sp>
      <p:sp>
        <p:nvSpPr>
          <p:cNvPr id="43011" name="Объект 2">
            <a:extLst>
              <a:ext uri="{FF2B5EF4-FFF2-40B4-BE49-F238E27FC236}">
                <a16:creationId xmlns:a16="http://schemas.microsoft.com/office/drawing/2014/main" id="{EB8ECBD1-7405-4C4E-93AF-637D3D80AF9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00563" y="1752600"/>
            <a:ext cx="4392612" cy="4413250"/>
          </a:xfrm>
        </p:spPr>
        <p:txBody>
          <a:bodyPr/>
          <a:lstStyle/>
          <a:p>
            <a:pPr eaLnBrk="1" hangingPunct="1"/>
            <a:r>
              <a:rPr lang="ru-RU" altLang="ru-RU"/>
              <a:t>Разработка методов численного модели-рования ЭМ поля</a:t>
            </a:r>
          </a:p>
          <a:p>
            <a:pPr eaLnBrk="1" hangingPunct="1"/>
            <a:r>
              <a:rPr lang="ru-RU" altLang="ru-RU"/>
              <a:t>МТЗ и ЗС неоднород-ных сред</a:t>
            </a:r>
          </a:p>
          <a:p>
            <a:pPr eaLnBrk="1" hangingPunct="1"/>
            <a:r>
              <a:rPr lang="ru-RU" altLang="ru-RU"/>
              <a:t>Применение ЭМЗ в рудной геофизике</a:t>
            </a:r>
          </a:p>
        </p:txBody>
      </p:sp>
      <p:pic>
        <p:nvPicPr>
          <p:cNvPr id="43012" name="Picture 2">
            <a:extLst>
              <a:ext uri="{FF2B5EF4-FFF2-40B4-BE49-F238E27FC236}">
                <a16:creationId xmlns:a16="http://schemas.microsoft.com/office/drawing/2014/main" id="{E1D06FBB-5EE1-4383-901E-783AB3420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597025"/>
            <a:ext cx="3252787" cy="464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1">
            <a:extLst>
              <a:ext uri="{FF2B5EF4-FFF2-40B4-BE49-F238E27FC236}">
                <a16:creationId xmlns:a16="http://schemas.microsoft.com/office/drawing/2014/main" id="{73A12948-0B11-4928-B2C6-58E3BBE4C5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42988" y="381000"/>
            <a:ext cx="7705725" cy="1143000"/>
          </a:xfrm>
        </p:spPr>
        <p:txBody>
          <a:bodyPr/>
          <a:lstStyle/>
          <a:p>
            <a:pPr eaLnBrk="1" hangingPunct="1"/>
            <a:r>
              <a:rPr lang="en-US" altLang="ru-RU" sz="4000"/>
              <a:t>Phil Wannamaker</a:t>
            </a:r>
            <a:br>
              <a:rPr lang="en-US" altLang="ru-RU" sz="4000" dirty="0"/>
            </a:br>
            <a:r>
              <a:rPr lang="ru-RU" altLang="ru-RU" sz="4000" dirty="0"/>
              <a:t>(19</a:t>
            </a:r>
            <a:r>
              <a:rPr lang="en-US" altLang="ru-RU" sz="4000" dirty="0"/>
              <a:t>54</a:t>
            </a:r>
            <a:r>
              <a:rPr lang="ru-RU" altLang="ru-RU" sz="4000" dirty="0"/>
              <a:t>-</a:t>
            </a:r>
            <a:r>
              <a:rPr lang="en-US" altLang="ru-RU" sz="4000" dirty="0"/>
              <a:t>2022</a:t>
            </a:r>
            <a:r>
              <a:rPr lang="ru-RU" altLang="ru-RU" sz="4000" dirty="0"/>
              <a:t>)</a:t>
            </a:r>
          </a:p>
        </p:txBody>
      </p:sp>
      <p:sp>
        <p:nvSpPr>
          <p:cNvPr id="43011" name="Объект 2">
            <a:extLst>
              <a:ext uri="{FF2B5EF4-FFF2-40B4-BE49-F238E27FC236}">
                <a16:creationId xmlns:a16="http://schemas.microsoft.com/office/drawing/2014/main" id="{EB8ECBD1-7405-4C4E-93AF-637D3D80AF9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21955" y="1752600"/>
            <a:ext cx="4271219" cy="4413250"/>
          </a:xfrm>
        </p:spPr>
        <p:txBody>
          <a:bodyPr/>
          <a:lstStyle/>
          <a:p>
            <a:pPr eaLnBrk="1" hangingPunct="1"/>
            <a:r>
              <a:rPr lang="ru-RU" altLang="ru-RU" dirty="0"/>
              <a:t>Решение 2</a:t>
            </a:r>
            <a:r>
              <a:rPr lang="en-US" altLang="ru-RU" dirty="0"/>
              <a:t>D</a:t>
            </a:r>
            <a:r>
              <a:rPr lang="ru-RU" altLang="ru-RU" dirty="0"/>
              <a:t> задачи МТЗ методом конечных элементов</a:t>
            </a:r>
          </a:p>
          <a:p>
            <a:pPr eaLnBrk="1" hangingPunct="1"/>
            <a:r>
              <a:rPr lang="ru-RU" altLang="ru-RU" dirty="0"/>
              <a:t>Проект </a:t>
            </a:r>
            <a:r>
              <a:rPr lang="en-US" altLang="ru-RU" dirty="0"/>
              <a:t>EMSLAB</a:t>
            </a:r>
            <a:r>
              <a:rPr lang="ru-RU" altLang="ru-RU" dirty="0"/>
              <a:t> в Каскадной зоне субдукции</a:t>
            </a:r>
          </a:p>
          <a:p>
            <a:pPr eaLnBrk="1" hangingPunct="1"/>
            <a:r>
              <a:rPr lang="ru-RU" altLang="ru-RU" dirty="0"/>
              <a:t>МТ исследования в Антарктиде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279BDF6-F85A-E32B-1DDA-FCC82DBEB6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88" y="1787894"/>
            <a:ext cx="3479058" cy="441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8551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1">
            <a:extLst>
              <a:ext uri="{FF2B5EF4-FFF2-40B4-BE49-F238E27FC236}">
                <a16:creationId xmlns:a16="http://schemas.microsoft.com/office/drawing/2014/main" id="{AAD859CC-010C-4993-B194-BBC916E9E1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ru-RU" altLang="ru-RU"/>
              <a:t>1.2. Публикации.</a:t>
            </a:r>
          </a:p>
        </p:txBody>
      </p:sp>
      <p:sp>
        <p:nvSpPr>
          <p:cNvPr id="44035" name="Подзаголовок 2">
            <a:extLst>
              <a:ext uri="{FF2B5EF4-FFF2-40B4-BE49-F238E27FC236}">
                <a16:creationId xmlns:a16="http://schemas.microsoft.com/office/drawing/2014/main" id="{0232F578-1E0D-4224-B209-03DE21BFB7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Заголовок 1">
            <a:extLst>
              <a:ext uri="{FF2B5EF4-FFF2-40B4-BE49-F238E27FC236}">
                <a16:creationId xmlns:a16="http://schemas.microsoft.com/office/drawing/2014/main" id="{17B299A8-5FE4-40C0-AFD6-53ACFB1E8E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6800" y="381000"/>
            <a:ext cx="7772400" cy="600075"/>
          </a:xfrm>
        </p:spPr>
        <p:txBody>
          <a:bodyPr/>
          <a:lstStyle/>
          <a:p>
            <a:pPr eaLnBrk="1" hangingPunct="1"/>
            <a:r>
              <a:rPr lang="ru-RU" altLang="ru-RU" sz="4000" dirty="0"/>
              <a:t>Книги-1</a:t>
            </a:r>
          </a:p>
        </p:txBody>
      </p:sp>
      <p:sp>
        <p:nvSpPr>
          <p:cNvPr id="45059" name="Объект 2">
            <a:extLst>
              <a:ext uri="{FF2B5EF4-FFF2-40B4-BE49-F238E27FC236}">
                <a16:creationId xmlns:a16="http://schemas.microsoft.com/office/drawing/2014/main" id="{6D77061A-5B55-4DCD-8725-D7077149211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210816" y="1125538"/>
            <a:ext cx="7465640" cy="5111750"/>
          </a:xfrm>
        </p:spPr>
        <p:txBody>
          <a:bodyPr/>
          <a:lstStyle/>
          <a:p>
            <a:pPr eaLnBrk="1" hangingPunct="1"/>
            <a:r>
              <a:rPr lang="ru-RU" altLang="ru-RU" sz="2000" dirty="0"/>
              <a:t>М.С. Жданов. Электроразведка. 1986.</a:t>
            </a:r>
          </a:p>
          <a:p>
            <a:pPr eaLnBrk="1" hangingPunct="1"/>
            <a:r>
              <a:rPr lang="ru-RU" altLang="ru-RU" sz="2000" dirty="0"/>
              <a:t>М.С. Жданов. Геофизическая электромагнитная теория и методы. 2012.</a:t>
            </a:r>
          </a:p>
          <a:p>
            <a:pPr eaLnBrk="1" hangingPunct="1"/>
            <a:r>
              <a:rPr lang="ru-RU" altLang="ru-RU" sz="2000" dirty="0"/>
              <a:t>М.Н. Бердичевский, В.И. Дмитриев. МТЗ горизонтально-однородных сред. 1992.</a:t>
            </a:r>
          </a:p>
          <a:p>
            <a:pPr eaLnBrk="1" hangingPunct="1"/>
            <a:r>
              <a:rPr lang="ru-RU" altLang="ru-RU" sz="2000" dirty="0"/>
              <a:t>М.Н. Бердичевский, В.И. Дмитриев. Модели и методы магнитотеллурики. 200</a:t>
            </a:r>
            <a:r>
              <a:rPr lang="en-US" altLang="ru-RU" sz="2000" dirty="0"/>
              <a:t>9</a:t>
            </a:r>
            <a:r>
              <a:rPr lang="ru-RU" altLang="ru-RU" sz="2000" dirty="0"/>
              <a:t>.</a:t>
            </a:r>
          </a:p>
          <a:p>
            <a:pPr eaLnBrk="1" hangingPunct="1"/>
            <a:r>
              <a:rPr lang="ru-RU" altLang="ru-RU" sz="2000" dirty="0"/>
              <a:t>Л.Л. Ваньян. ЭМ зондирования. 1997.</a:t>
            </a:r>
          </a:p>
          <a:p>
            <a:pPr eaLnBrk="1" hangingPunct="1"/>
            <a:r>
              <a:rPr lang="ru-RU" altLang="ru-RU" sz="2000" dirty="0"/>
              <a:t>Б.С. Светов. Основы геоэлектрики. 2008.</a:t>
            </a:r>
          </a:p>
          <a:p>
            <a:pPr eaLnBrk="1" hangingPunct="1"/>
            <a:r>
              <a:rPr lang="ru-RU" altLang="ru-RU" sz="2000" dirty="0"/>
              <a:t>А.А. Ковтун. Строение коры и верхней мантии на северо-западе ВЕП по данным МТЗ. 1989.</a:t>
            </a:r>
          </a:p>
          <a:p>
            <a:pPr eaLnBrk="1" hangingPunct="1"/>
            <a:r>
              <a:rPr lang="ru-RU" altLang="ru-RU" sz="2000" dirty="0"/>
              <a:t>В.А. Сидоров. Импульсная индуктивная электроразведка. 1985.</a:t>
            </a:r>
          </a:p>
          <a:p>
            <a:pPr eaLnBrk="1" hangingPunct="1"/>
            <a:r>
              <a:rPr lang="ru-RU" altLang="ru-RU" sz="2000" dirty="0"/>
              <a:t>А.А. Кауфман. Введение в теорию геофизических методов. Часть 2: ЭМ поля. 2000.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Заголовок 1">
            <a:extLst>
              <a:ext uri="{FF2B5EF4-FFF2-40B4-BE49-F238E27FC236}">
                <a16:creationId xmlns:a16="http://schemas.microsoft.com/office/drawing/2014/main" id="{17B299A8-5FE4-40C0-AFD6-53ACFB1E8E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6800" y="381000"/>
            <a:ext cx="7772400" cy="600075"/>
          </a:xfrm>
        </p:spPr>
        <p:txBody>
          <a:bodyPr/>
          <a:lstStyle/>
          <a:p>
            <a:pPr eaLnBrk="1" hangingPunct="1"/>
            <a:r>
              <a:rPr lang="ru-RU" altLang="ru-RU" sz="4000" dirty="0"/>
              <a:t>Книги-2</a:t>
            </a:r>
          </a:p>
        </p:txBody>
      </p:sp>
      <p:sp>
        <p:nvSpPr>
          <p:cNvPr id="45059" name="Объект 2">
            <a:extLst>
              <a:ext uri="{FF2B5EF4-FFF2-40B4-BE49-F238E27FC236}">
                <a16:creationId xmlns:a16="http://schemas.microsoft.com/office/drawing/2014/main" id="{6D77061A-5B55-4DCD-8725-D7077149211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210816" y="1125538"/>
            <a:ext cx="7393632" cy="5111750"/>
          </a:xfrm>
        </p:spPr>
        <p:txBody>
          <a:bodyPr/>
          <a:lstStyle/>
          <a:p>
            <a:pPr eaLnBrk="1" hangingPunct="1"/>
            <a:r>
              <a:rPr lang="ru-RU" altLang="ru-RU" sz="2000" dirty="0"/>
              <a:t>Электроразведка: справочник геофизика (2 тома). Под ред. В.К. Хмелевского и В.М. Бондаренко. 1989.</a:t>
            </a:r>
          </a:p>
          <a:p>
            <a:pPr eaLnBrk="1" hangingPunct="1"/>
            <a:r>
              <a:rPr lang="ru-RU" altLang="ru-RU" sz="2000" dirty="0"/>
              <a:t>ЭМ исследования земных недр. Под ред. В.В. Спичака. 2005.</a:t>
            </a:r>
          </a:p>
          <a:p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Электроразведка. Пособие по электроразведочной практике для студентов геофизических специальностей. Том I. Под ред. И.Н. Модина и А.Г. Яковлева. 2018.</a:t>
            </a: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A. 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Chave and A. Jones (Editors). The magnetotelluric method: Theory and practice. 2012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en-US" sz="20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Electromagnetic methods in applied geophysics. M.N.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Nabighian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(Editor). Vol. 1, Theory, 1988. Vol. 2, Application, 1991. </a:t>
            </a:r>
          </a:p>
          <a:p>
            <a:r>
              <a:rPr lang="en-US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F. Simpson and K. Bahr. Practical magnetotellurics. 2005.</a:t>
            </a:r>
            <a:endParaRPr lang="ru-RU" altLang="ru-RU" sz="2000" dirty="0"/>
          </a:p>
        </p:txBody>
      </p:sp>
    </p:spTree>
    <p:extLst>
      <p:ext uri="{BB962C8B-B14F-4D97-AF65-F5344CB8AC3E}">
        <p14:creationId xmlns:p14="http://schemas.microsoft.com/office/powerpoint/2010/main" val="21270623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Заголовок 1">
            <a:extLst>
              <a:ext uri="{FF2B5EF4-FFF2-40B4-BE49-F238E27FC236}">
                <a16:creationId xmlns:a16="http://schemas.microsoft.com/office/drawing/2014/main" id="{9242F292-77A7-4395-8DF8-6BEE519C08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6800" y="381000"/>
            <a:ext cx="7772400" cy="600075"/>
          </a:xfrm>
        </p:spPr>
        <p:txBody>
          <a:bodyPr/>
          <a:lstStyle/>
          <a:p>
            <a:pPr eaLnBrk="1" hangingPunct="1"/>
            <a:r>
              <a:rPr lang="ru-RU" altLang="ru-RU" sz="4000"/>
              <a:t>Журналы</a:t>
            </a:r>
          </a:p>
        </p:txBody>
      </p:sp>
      <p:sp>
        <p:nvSpPr>
          <p:cNvPr id="46083" name="Объект 2">
            <a:extLst>
              <a:ext uri="{FF2B5EF4-FFF2-40B4-BE49-F238E27FC236}">
                <a16:creationId xmlns:a16="http://schemas.microsoft.com/office/drawing/2014/main" id="{E6BA67BF-D3AD-43BD-A64C-7FE4C4C055B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66800" y="1125538"/>
            <a:ext cx="7772400" cy="5111750"/>
          </a:xfrm>
        </p:spPr>
        <p:txBody>
          <a:bodyPr/>
          <a:lstStyle/>
          <a:p>
            <a:pPr eaLnBrk="1" hangingPunct="1"/>
            <a:r>
              <a:rPr lang="ru-RU" altLang="ru-RU" sz="2800"/>
              <a:t>Физика Земли (Москва, ИФЗ РАН)</a:t>
            </a:r>
          </a:p>
          <a:p>
            <a:pPr eaLnBrk="1" hangingPunct="1"/>
            <a:r>
              <a:rPr lang="ru-RU" altLang="ru-RU" sz="2800"/>
              <a:t>Геофизика (Москва, ЕАГО)</a:t>
            </a:r>
          </a:p>
          <a:p>
            <a:pPr eaLnBrk="1" hangingPunct="1"/>
            <a:r>
              <a:rPr lang="ru-RU" altLang="ru-RU" sz="2800"/>
              <a:t>Геология и геофизика (Новосибирск)</a:t>
            </a:r>
          </a:p>
          <a:p>
            <a:pPr eaLnBrk="1" hangingPunct="1"/>
            <a:r>
              <a:rPr lang="en-US" altLang="ru-RU" sz="2800"/>
              <a:t>Geophysical Journal International</a:t>
            </a:r>
            <a:r>
              <a:rPr lang="ru-RU" altLang="ru-RU" sz="2800"/>
              <a:t> (Англия-Германия)</a:t>
            </a:r>
          </a:p>
          <a:p>
            <a:pPr eaLnBrk="1" hangingPunct="1"/>
            <a:r>
              <a:rPr lang="en-US" altLang="ru-RU" sz="2800"/>
              <a:t>Journal of Geophysical Research (</a:t>
            </a:r>
            <a:r>
              <a:rPr lang="ru-RU" altLang="ru-RU" sz="2800"/>
              <a:t>США</a:t>
            </a:r>
            <a:r>
              <a:rPr lang="en-US" altLang="ru-RU" sz="2800"/>
              <a:t>)</a:t>
            </a:r>
            <a:endParaRPr lang="ru-RU" altLang="ru-RU" sz="2800"/>
          </a:p>
          <a:p>
            <a:pPr eaLnBrk="1" hangingPunct="1"/>
            <a:r>
              <a:rPr lang="en-US" altLang="ru-RU" sz="2800"/>
              <a:t>Physics of the Earth and Planetary Interiors (</a:t>
            </a:r>
            <a:r>
              <a:rPr lang="ru-RU" altLang="ru-RU" sz="2800"/>
              <a:t>Япония</a:t>
            </a:r>
            <a:r>
              <a:rPr lang="en-US" altLang="ru-RU" sz="2800"/>
              <a:t>)</a:t>
            </a:r>
            <a:endParaRPr lang="ru-RU" altLang="ru-RU" sz="2800"/>
          </a:p>
          <a:p>
            <a:pPr eaLnBrk="1" hangingPunct="1"/>
            <a:r>
              <a:rPr lang="en-US" altLang="ru-RU" sz="2800"/>
              <a:t>Geophysical Prospecting (EAGE)</a:t>
            </a:r>
            <a:endParaRPr lang="ru-RU" altLang="ru-RU" sz="2800"/>
          </a:p>
          <a:p>
            <a:pPr eaLnBrk="1" hangingPunct="1"/>
            <a:r>
              <a:rPr lang="en-US" altLang="ru-RU" sz="2800"/>
              <a:t>Geophysics (SEG)</a:t>
            </a:r>
            <a:endParaRPr lang="ru-RU" altLang="ru-RU" sz="280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Заголовок 1">
            <a:extLst>
              <a:ext uri="{FF2B5EF4-FFF2-40B4-BE49-F238E27FC236}">
                <a16:creationId xmlns:a16="http://schemas.microsoft.com/office/drawing/2014/main" id="{BCBEA8E6-4AB5-450C-AB4B-7498D46BA8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6800" y="381000"/>
            <a:ext cx="7772400" cy="600075"/>
          </a:xfrm>
        </p:spPr>
        <p:txBody>
          <a:bodyPr/>
          <a:lstStyle/>
          <a:p>
            <a:pPr eaLnBrk="1" hangingPunct="1"/>
            <a:r>
              <a:rPr lang="ru-RU" altLang="ru-RU" sz="4000"/>
              <a:t>Материалы конференций</a:t>
            </a:r>
          </a:p>
        </p:txBody>
      </p:sp>
      <p:sp>
        <p:nvSpPr>
          <p:cNvPr id="47107" name="Объект 2">
            <a:extLst>
              <a:ext uri="{FF2B5EF4-FFF2-40B4-BE49-F238E27FC236}">
                <a16:creationId xmlns:a16="http://schemas.microsoft.com/office/drawing/2014/main" id="{1605334F-7C8A-40EA-89F3-2822A8025EF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71550" y="1125538"/>
            <a:ext cx="7993063" cy="5111750"/>
          </a:xfrm>
        </p:spPr>
        <p:txBody>
          <a:bodyPr/>
          <a:lstStyle/>
          <a:p>
            <a:pPr eaLnBrk="1" hangingPunct="1"/>
            <a:r>
              <a:rPr lang="en-US" altLang="ru-RU" sz="2800" dirty="0"/>
              <a:t>EM Induction in the Earth Workshop</a:t>
            </a:r>
            <a:endParaRPr lang="ru-RU" altLang="ru-RU" sz="2800" dirty="0"/>
          </a:p>
          <a:p>
            <a:pPr eaLnBrk="1" hangingPunct="1"/>
            <a:r>
              <a:rPr lang="en-US" altLang="ru-RU" sz="2800" dirty="0"/>
              <a:t>IAGA Assembly,</a:t>
            </a:r>
            <a:r>
              <a:rPr lang="ru-RU" altLang="ru-RU" sz="2800" dirty="0"/>
              <a:t> </a:t>
            </a:r>
            <a:r>
              <a:rPr lang="en-US" altLang="ru-RU" sz="2800" dirty="0"/>
              <a:t>IUGG Assembly</a:t>
            </a:r>
            <a:endParaRPr lang="ru-RU" altLang="ru-RU" sz="2800" dirty="0"/>
          </a:p>
          <a:p>
            <a:pPr eaLnBrk="1" hangingPunct="1"/>
            <a:r>
              <a:rPr lang="en-US" altLang="ru-RU" sz="2800" dirty="0"/>
              <a:t>3DEM, MARELEC</a:t>
            </a:r>
            <a:endParaRPr lang="ru-RU" altLang="ru-RU" sz="2800" dirty="0"/>
          </a:p>
          <a:p>
            <a:pPr eaLnBrk="1" hangingPunct="1"/>
            <a:r>
              <a:rPr lang="en-US" altLang="ru-RU" sz="2800" dirty="0"/>
              <a:t>International Geological Congress, European Geosciences Union, American Geophysical Union</a:t>
            </a:r>
            <a:endParaRPr lang="ru-RU" altLang="ru-RU" sz="2800" dirty="0"/>
          </a:p>
          <a:p>
            <a:pPr eaLnBrk="1" hangingPunct="1"/>
            <a:r>
              <a:rPr lang="en-US" altLang="ru-RU" sz="2800" dirty="0"/>
              <a:t>European Association of Geoscientists and Engineers, Society of Exploration Geophysicists</a:t>
            </a:r>
            <a:endParaRPr lang="ru-RU" altLang="ru-RU" sz="2800" dirty="0"/>
          </a:p>
          <a:p>
            <a:pPr eaLnBrk="1" hangingPunct="1"/>
            <a:r>
              <a:rPr lang="ru-RU" altLang="ru-RU" sz="2800" dirty="0"/>
              <a:t>Всероссийская Школа по ЭМЗ</a:t>
            </a:r>
          </a:p>
          <a:p>
            <a:pPr eaLnBrk="1" hangingPunct="1"/>
            <a:r>
              <a:rPr lang="ru-RU" altLang="ru-RU" sz="2800" dirty="0" err="1"/>
              <a:t>ГеоЕвразия</a:t>
            </a:r>
            <a:r>
              <a:rPr lang="ru-RU" altLang="ru-RU" sz="2800" dirty="0"/>
              <a:t>, </a:t>
            </a:r>
            <a:r>
              <a:rPr lang="en-US" altLang="ru-RU" sz="2800" dirty="0" err="1"/>
              <a:t>GeoCosmos</a:t>
            </a:r>
            <a:r>
              <a:rPr lang="ru-RU" altLang="ru-RU" sz="2800" dirty="0"/>
              <a:t>, Электроразведка</a:t>
            </a:r>
          </a:p>
          <a:p>
            <a:pPr eaLnBrk="1" hangingPunct="1"/>
            <a:endParaRPr lang="ru-RU" altLang="ru-RU" sz="2800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Заголовок 1">
            <a:extLst>
              <a:ext uri="{FF2B5EF4-FFF2-40B4-BE49-F238E27FC236}">
                <a16:creationId xmlns:a16="http://schemas.microsoft.com/office/drawing/2014/main" id="{28B48386-E226-4F4A-BD8C-84809AC626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ru-RU" altLang="ru-RU"/>
              <a:t>1.3. Сведения из электродинамики.</a:t>
            </a:r>
          </a:p>
        </p:txBody>
      </p:sp>
      <p:sp>
        <p:nvSpPr>
          <p:cNvPr id="48131" name="Подзаголовок 2">
            <a:extLst>
              <a:ext uri="{FF2B5EF4-FFF2-40B4-BE49-F238E27FC236}">
                <a16:creationId xmlns:a16="http://schemas.microsoft.com/office/drawing/2014/main" id="{97C8B6DE-2152-4D6F-9DF6-C48DAA9F79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Рисунок 1">
            <a:extLst>
              <a:ext uri="{FF2B5EF4-FFF2-40B4-BE49-F238E27FC236}">
                <a16:creationId xmlns:a16="http://schemas.microsoft.com/office/drawing/2014/main" id="{9C61D7DF-99C9-4DF1-A753-B24D817B29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333375"/>
            <a:ext cx="7416800" cy="597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>
            <a:extLst>
              <a:ext uri="{FF2B5EF4-FFF2-40B4-BE49-F238E27FC236}">
                <a16:creationId xmlns:a16="http://schemas.microsoft.com/office/drawing/2014/main" id="{6AD40B6C-B0A4-42F1-B761-FC8DCA7EDF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/>
              <a:t>Французская научная школа</a:t>
            </a:r>
          </a:p>
        </p:txBody>
      </p:sp>
      <p:sp>
        <p:nvSpPr>
          <p:cNvPr id="7171" name="Объект 2">
            <a:extLst>
              <a:ext uri="{FF2B5EF4-FFF2-40B4-BE49-F238E27FC236}">
                <a16:creationId xmlns:a16="http://schemas.microsoft.com/office/drawing/2014/main" id="{2200D8D1-FBAF-4E5D-8746-BEB2EAFB075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71550" y="4077072"/>
            <a:ext cx="7867650" cy="2160216"/>
          </a:xfrm>
        </p:spPr>
        <p:txBody>
          <a:bodyPr/>
          <a:lstStyle/>
          <a:p>
            <a:pPr eaLnBrk="1" hangingPunct="1"/>
            <a:r>
              <a:rPr lang="ru-RU" altLang="ru-RU" dirty="0"/>
              <a:t>Разработка методов ВЭЗ, ЭП (1912-1914), основ методов ЕП, ТТ, ВЭЗ-ВП, каротажа</a:t>
            </a:r>
          </a:p>
          <a:p>
            <a:pPr eaLnBrk="1" hangingPunct="1"/>
            <a:r>
              <a:rPr lang="ru-RU" altLang="ru-RU" dirty="0"/>
              <a:t>Внедрение ВЭЗ во Франции, Румынии, США, СССР (1919-1937)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DA33F5-B9E2-4DE1-9AB4-89CE3D0973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419" y="1505322"/>
            <a:ext cx="1928813" cy="25717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A0B45A4-07A4-4215-9CFE-3A6955FC58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643" y="1488103"/>
            <a:ext cx="1928813" cy="2571750"/>
          </a:xfrm>
          <a:prstGeom prst="rect">
            <a:avLst/>
          </a:prstGeom>
        </p:spPr>
      </p:pic>
      <p:sp>
        <p:nvSpPr>
          <p:cNvPr id="8" name="Объект 2">
            <a:extLst>
              <a:ext uri="{FF2B5EF4-FFF2-40B4-BE49-F238E27FC236}">
                <a16:creationId xmlns:a16="http://schemas.microsoft.com/office/drawing/2014/main" id="{241F4A09-12BC-49E2-9263-829965459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600" y="1484784"/>
            <a:ext cx="3744416" cy="2612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spcBef>
                <a:spcPts val="0"/>
              </a:spcBef>
            </a:pPr>
            <a:r>
              <a:rPr lang="ru-RU" altLang="ru-RU" kern="0" dirty="0"/>
              <a:t>К. Шлюмберже,</a:t>
            </a:r>
          </a:p>
          <a:p>
            <a:pPr eaLnBrk="1" hangingPunct="1">
              <a:spcBef>
                <a:spcPts val="0"/>
              </a:spcBef>
            </a:pPr>
            <a:r>
              <a:rPr lang="ru-RU" altLang="ru-RU" kern="0" dirty="0"/>
              <a:t>М. Шлюмберже,</a:t>
            </a:r>
          </a:p>
          <a:p>
            <a:pPr eaLnBrk="1" hangingPunct="1">
              <a:spcBef>
                <a:spcPts val="0"/>
              </a:spcBef>
            </a:pPr>
            <a:r>
              <a:rPr lang="ru-RU" altLang="ru-RU" kern="0" dirty="0"/>
              <a:t>Р. Майе,</a:t>
            </a:r>
          </a:p>
          <a:p>
            <a:pPr eaLnBrk="1" hangingPunct="1">
              <a:spcBef>
                <a:spcPts val="0"/>
              </a:spcBef>
            </a:pPr>
            <a:r>
              <a:rPr lang="ru-RU" altLang="ru-RU" kern="0" dirty="0"/>
              <a:t>Г. </a:t>
            </a:r>
            <a:r>
              <a:rPr lang="ru-RU" altLang="ru-RU" kern="0" dirty="0" err="1"/>
              <a:t>Долль</a:t>
            </a:r>
            <a:r>
              <a:rPr lang="ru-RU" altLang="ru-RU" kern="0" dirty="0"/>
              <a:t>,</a:t>
            </a:r>
          </a:p>
          <a:p>
            <a:pPr eaLnBrk="1" hangingPunct="1">
              <a:spcBef>
                <a:spcPts val="0"/>
              </a:spcBef>
            </a:pPr>
            <a:r>
              <a:rPr lang="ru-RU" altLang="ru-RU" kern="0" dirty="0"/>
              <a:t>С. </a:t>
            </a:r>
            <a:r>
              <a:rPr lang="ru-RU" altLang="ru-RU" kern="0" dirty="0" err="1"/>
              <a:t>Стефанеску</a:t>
            </a:r>
            <a:endParaRPr lang="ru-RU" altLang="ru-RU" kern="0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id="{DD1ABE8C-969F-4E17-8BFE-CAA5DA390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4" t="19069" r="30489" b="5714"/>
          <a:stretch>
            <a:fillRect/>
          </a:stretch>
        </p:blipFill>
        <p:spPr bwMode="auto">
          <a:xfrm>
            <a:off x="1116013" y="381000"/>
            <a:ext cx="7632700" cy="592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>
            <a:extLst>
              <a:ext uri="{FF2B5EF4-FFF2-40B4-BE49-F238E27FC236}">
                <a16:creationId xmlns:a16="http://schemas.microsoft.com/office/drawing/2014/main" id="{787BC157-13E2-43CE-B83F-BA19B33FE7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/>
              <a:t>Ленинградская научная школа</a:t>
            </a:r>
          </a:p>
        </p:txBody>
      </p:sp>
      <p:sp>
        <p:nvSpPr>
          <p:cNvPr id="8195" name="Объект 2">
            <a:extLst>
              <a:ext uri="{FF2B5EF4-FFF2-40B4-BE49-F238E27FC236}">
                <a16:creationId xmlns:a16="http://schemas.microsoft.com/office/drawing/2014/main" id="{DF460B2B-B6E4-424B-B514-4AE2E6BFFAE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66800" y="1412875"/>
            <a:ext cx="4010025" cy="4700588"/>
          </a:xfrm>
        </p:spPr>
        <p:txBody>
          <a:bodyPr/>
          <a:lstStyle/>
          <a:p>
            <a:pPr eaLnBrk="1" hangingPunct="1"/>
            <a:r>
              <a:rPr lang="ru-RU" altLang="ru-RU"/>
              <a:t>А.А. Петровский</a:t>
            </a:r>
          </a:p>
          <a:p>
            <a:pPr eaLnBrk="1" hangingPunct="1"/>
            <a:r>
              <a:rPr lang="ru-RU" altLang="ru-RU"/>
              <a:t>В.Р. Бурсиан</a:t>
            </a:r>
          </a:p>
          <a:p>
            <a:pPr eaLnBrk="1" hangingPunct="1"/>
            <a:r>
              <a:rPr lang="ru-RU" altLang="ru-RU"/>
              <a:t>С.М. Шейнманн</a:t>
            </a:r>
          </a:p>
          <a:p>
            <a:pPr eaLnBrk="1" hangingPunct="1"/>
            <a:r>
              <a:rPr lang="ru-RU" altLang="ru-RU"/>
              <a:t>А.П. Краев</a:t>
            </a:r>
          </a:p>
          <a:p>
            <a:pPr eaLnBrk="1" hangingPunct="1"/>
            <a:r>
              <a:rPr lang="ru-RU" altLang="ru-RU"/>
              <a:t>А.С. Семенов</a:t>
            </a:r>
          </a:p>
          <a:p>
            <a:pPr eaLnBrk="1" hangingPunct="1"/>
            <a:r>
              <a:rPr lang="ru-RU" altLang="ru-RU"/>
              <a:t>В.А. Комаров</a:t>
            </a:r>
          </a:p>
          <a:p>
            <a:pPr eaLnBrk="1" hangingPunct="1"/>
            <a:r>
              <a:rPr lang="ru-RU" altLang="ru-RU"/>
              <a:t>А.А. Ковтун</a:t>
            </a:r>
          </a:p>
          <a:p>
            <a:pPr eaLnBrk="1" hangingPunct="1"/>
            <a:r>
              <a:rPr lang="ru-RU" altLang="ru-RU"/>
              <a:t>А.А. Жамалетдинов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>
            <a:extLst>
              <a:ext uri="{FF2B5EF4-FFF2-40B4-BE49-F238E27FC236}">
                <a16:creationId xmlns:a16="http://schemas.microsoft.com/office/drawing/2014/main" id="{86841717-A098-49E1-9F75-D1143B8F42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/>
              <a:t>Алексей Алексеевич Петровский</a:t>
            </a:r>
            <a:r>
              <a:rPr lang="en-US" altLang="ru-RU" sz="4000"/>
              <a:t> </a:t>
            </a:r>
            <a:r>
              <a:rPr lang="ru-RU" altLang="ru-RU" sz="4000"/>
              <a:t>(1873-1942)</a:t>
            </a:r>
          </a:p>
        </p:txBody>
      </p:sp>
      <p:sp>
        <p:nvSpPr>
          <p:cNvPr id="9219" name="Объект 2">
            <a:extLst>
              <a:ext uri="{FF2B5EF4-FFF2-40B4-BE49-F238E27FC236}">
                <a16:creationId xmlns:a16="http://schemas.microsoft.com/office/drawing/2014/main" id="{BDDA6CA2-A35C-4C72-A6B4-F419D54B954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66800" y="1752600"/>
            <a:ext cx="4584700" cy="4413250"/>
          </a:xfrm>
        </p:spPr>
        <p:txBody>
          <a:bodyPr/>
          <a:lstStyle/>
          <a:p>
            <a:pPr eaLnBrk="1" hangingPunct="1"/>
            <a:r>
              <a:rPr lang="ru-RU" altLang="ru-RU" sz="2800"/>
              <a:t>Физик и радиотехник, в геофизике с 1920-х</a:t>
            </a:r>
          </a:p>
          <a:p>
            <a:pPr eaLnBrk="1" hangingPunct="1"/>
            <a:r>
              <a:rPr lang="ru-RU" altLang="ru-RU" sz="2800"/>
              <a:t>Разработка методов ЕП, сопротивления, радиоволновых</a:t>
            </a:r>
          </a:p>
          <a:p>
            <a:pPr eaLnBrk="1" hangingPunct="1"/>
            <a:r>
              <a:rPr lang="ru-RU" altLang="ru-RU" sz="2800"/>
              <a:t>Первый учебник  по электроразведке постоянным током           (с Л.Я. Нестеровым) – ЛГИ, 1932</a:t>
            </a:r>
          </a:p>
        </p:txBody>
      </p:sp>
      <p:pic>
        <p:nvPicPr>
          <p:cNvPr id="9220" name="Picture 2">
            <a:extLst>
              <a:ext uri="{FF2B5EF4-FFF2-40B4-BE49-F238E27FC236}">
                <a16:creationId xmlns:a16="http://schemas.microsoft.com/office/drawing/2014/main" id="{95040FE2-B444-4464-971B-19147A0F5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631950"/>
            <a:ext cx="2971800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>
            <a:extLst>
              <a:ext uri="{FF2B5EF4-FFF2-40B4-BE49-F238E27FC236}">
                <a16:creationId xmlns:a16="http://schemas.microsoft.com/office/drawing/2014/main" id="{EB3640E0-50F1-4782-90DD-1E996E2E1D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/>
              <a:t>Виктор Робертович Бурсиан (1886-1945)</a:t>
            </a:r>
          </a:p>
        </p:txBody>
      </p:sp>
      <p:sp>
        <p:nvSpPr>
          <p:cNvPr id="10243" name="Объект 2">
            <a:extLst>
              <a:ext uri="{FF2B5EF4-FFF2-40B4-BE49-F238E27FC236}">
                <a16:creationId xmlns:a16="http://schemas.microsoft.com/office/drawing/2014/main" id="{1B5FAF07-119A-4A2F-AEBC-AE857E2458C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66800" y="1752600"/>
            <a:ext cx="4513263" cy="4413250"/>
          </a:xfrm>
        </p:spPr>
        <p:txBody>
          <a:bodyPr/>
          <a:lstStyle/>
          <a:p>
            <a:pPr eaLnBrk="1" hangingPunct="1"/>
            <a:r>
              <a:rPr lang="ru-RU" altLang="ru-RU" sz="2800"/>
              <a:t>Теоретическая физика, разработка методов пост. и перемен. тока</a:t>
            </a:r>
          </a:p>
          <a:p>
            <a:pPr eaLnBrk="1" hangingPunct="1"/>
            <a:r>
              <a:rPr lang="ru-RU" altLang="ru-RU" sz="2800"/>
              <a:t>Книги по пост. полям (1933) и перемен. полям (1936, небольшой тираж, основы теории)</a:t>
            </a:r>
          </a:p>
          <a:p>
            <a:pPr eaLnBrk="1" hangingPunct="1"/>
            <a:r>
              <a:rPr lang="ru-RU" altLang="ru-RU" sz="2800"/>
              <a:t>«Теория ЭМ полей, при-меняемых в электро-разведке» – ЛГУ, 1972</a:t>
            </a:r>
          </a:p>
        </p:txBody>
      </p:sp>
      <p:pic>
        <p:nvPicPr>
          <p:cNvPr id="10244" name="Picture 2">
            <a:extLst>
              <a:ext uri="{FF2B5EF4-FFF2-40B4-BE49-F238E27FC236}">
                <a16:creationId xmlns:a16="http://schemas.microsoft.com/office/drawing/2014/main" id="{B7B5FF1E-D47B-42F7-BE43-00BD78F09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597025"/>
            <a:ext cx="2986087" cy="464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>
            <a:extLst>
              <a:ext uri="{FF2B5EF4-FFF2-40B4-BE49-F238E27FC236}">
                <a16:creationId xmlns:a16="http://schemas.microsoft.com/office/drawing/2014/main" id="{A564E52C-76B8-48B8-92B3-C78829712E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/>
              <a:t>Сергей Михайлович Шейнманн</a:t>
            </a:r>
            <a:br>
              <a:rPr lang="ru-RU" altLang="ru-RU" sz="4000"/>
            </a:br>
            <a:r>
              <a:rPr lang="ru-RU" altLang="ru-RU" sz="4000"/>
              <a:t>(1903-1986)</a:t>
            </a:r>
          </a:p>
        </p:txBody>
      </p:sp>
      <p:sp>
        <p:nvSpPr>
          <p:cNvPr id="11267" name="Объект 2">
            <a:extLst>
              <a:ext uri="{FF2B5EF4-FFF2-40B4-BE49-F238E27FC236}">
                <a16:creationId xmlns:a16="http://schemas.microsoft.com/office/drawing/2014/main" id="{0CD4AD08-FB8D-4D54-A676-BEB1D983FCC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66800" y="1752600"/>
            <a:ext cx="4729163" cy="4413250"/>
          </a:xfrm>
        </p:spPr>
        <p:txBody>
          <a:bodyPr/>
          <a:lstStyle/>
          <a:p>
            <a:pPr eaLnBrk="1" hangingPunct="1"/>
            <a:r>
              <a:rPr lang="ru-RU" altLang="ru-RU" sz="2800"/>
              <a:t>Разработка метода ЗС</a:t>
            </a:r>
          </a:p>
          <a:p>
            <a:pPr eaLnBrk="1" hangingPunct="1"/>
            <a:r>
              <a:rPr lang="ru-RU" altLang="ru-RU" sz="2800"/>
              <a:t>Индуктивные методы, теллурические токи, аэрометоды, каротаж, анизотропия</a:t>
            </a:r>
          </a:p>
          <a:p>
            <a:pPr eaLnBrk="1" hangingPunct="1"/>
            <a:r>
              <a:rPr lang="ru-RU" altLang="ru-RU" sz="2800"/>
              <a:t>Книга «Современные физические основы теории электроразведки» (1969) о полях в двухфазных средах</a:t>
            </a:r>
          </a:p>
        </p:txBody>
      </p:sp>
      <p:pic>
        <p:nvPicPr>
          <p:cNvPr id="11268" name="Рисунок 1">
            <a:extLst>
              <a:ext uri="{FF2B5EF4-FFF2-40B4-BE49-F238E27FC236}">
                <a16:creationId xmlns:a16="http://schemas.microsoft.com/office/drawing/2014/main" id="{97D81389-CF5A-41F7-8C83-7E11AFD791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916113"/>
            <a:ext cx="2900363" cy="356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Шаблон оформления «Судовой журнал»">
  <a:themeElements>
    <a:clrScheme name="Тема Office 2">
      <a:dk1>
        <a:srgbClr val="000000"/>
      </a:dk1>
      <a:lt1>
        <a:srgbClr val="FFFFFF"/>
      </a:lt1>
      <a:dk2>
        <a:srgbClr val="482400"/>
      </a:dk2>
      <a:lt2>
        <a:srgbClr val="808080"/>
      </a:lt2>
      <a:accent1>
        <a:srgbClr val="DFD6C3"/>
      </a:accent1>
      <a:accent2>
        <a:srgbClr val="D69B80"/>
      </a:accent2>
      <a:accent3>
        <a:srgbClr val="FFFFFF"/>
      </a:accent3>
      <a:accent4>
        <a:srgbClr val="000000"/>
      </a:accent4>
      <a:accent5>
        <a:srgbClr val="ECE8DE"/>
      </a:accent5>
      <a:accent6>
        <a:srgbClr val="C28C73"/>
      </a:accent6>
      <a:hlink>
        <a:srgbClr val="CAA966"/>
      </a:hlink>
      <a:folHlink>
        <a:srgbClr val="969696"/>
      </a:folHlink>
    </a:clrScheme>
    <a:fontScheme name="Тема Offic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A7947B"/>
        </a:lt1>
        <a:dk2>
          <a:srgbClr val="FFFFFF"/>
        </a:dk2>
        <a:lt2>
          <a:srgbClr val="808080"/>
        </a:lt2>
        <a:accent1>
          <a:srgbClr val="DFD6C3"/>
        </a:accent1>
        <a:accent2>
          <a:srgbClr val="D69B80"/>
        </a:accent2>
        <a:accent3>
          <a:srgbClr val="D0C8BF"/>
        </a:accent3>
        <a:accent4>
          <a:srgbClr val="000000"/>
        </a:accent4>
        <a:accent5>
          <a:srgbClr val="ECE8DE"/>
        </a:accent5>
        <a:accent6>
          <a:srgbClr val="C28C73"/>
        </a:accent6>
        <a:hlink>
          <a:srgbClr val="CAA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482400"/>
        </a:dk2>
        <a:lt2>
          <a:srgbClr val="808080"/>
        </a:lt2>
        <a:accent1>
          <a:srgbClr val="DFD6C3"/>
        </a:accent1>
        <a:accent2>
          <a:srgbClr val="D69B80"/>
        </a:accent2>
        <a:accent3>
          <a:srgbClr val="FFFFFF"/>
        </a:accent3>
        <a:accent4>
          <a:srgbClr val="000000"/>
        </a:accent4>
        <a:accent5>
          <a:srgbClr val="ECE8DE"/>
        </a:accent5>
        <a:accent6>
          <a:srgbClr val="C28C73"/>
        </a:accent6>
        <a:hlink>
          <a:srgbClr val="CAA966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9D7643"/>
        </a:lt1>
        <a:dk2>
          <a:srgbClr val="FFFFFF"/>
        </a:dk2>
        <a:lt2>
          <a:srgbClr val="554025"/>
        </a:lt2>
        <a:accent1>
          <a:srgbClr val="CAA966"/>
        </a:accent1>
        <a:accent2>
          <a:srgbClr val="C25422"/>
        </a:accent2>
        <a:accent3>
          <a:srgbClr val="CCBDB0"/>
        </a:accent3>
        <a:accent4>
          <a:srgbClr val="000000"/>
        </a:accent4>
        <a:accent5>
          <a:srgbClr val="E1D1B8"/>
        </a:accent5>
        <a:accent6>
          <a:srgbClr val="B04B1E"/>
        </a:accent6>
        <a:hlink>
          <a:srgbClr val="8488AC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оформления «Судовой журнал»</Template>
  <TotalTime>1791</TotalTime>
  <Words>1777</Words>
  <Application>Microsoft Office PowerPoint</Application>
  <PresentationFormat>Экран (4:3)</PresentationFormat>
  <Paragraphs>237</Paragraphs>
  <Slides>50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4" baseType="lpstr">
      <vt:lpstr>Arial</vt:lpstr>
      <vt:lpstr>Symbol</vt:lpstr>
      <vt:lpstr>Times New Roman</vt:lpstr>
      <vt:lpstr>Шаблон оформления «Судовой журнал»</vt:lpstr>
      <vt:lpstr>Теория ЭМЗ. Лекция 1. Введение.</vt:lpstr>
      <vt:lpstr>Презентация PowerPoint</vt:lpstr>
      <vt:lpstr>1.1. История геоэлектрики.      Научные школы.</vt:lpstr>
      <vt:lpstr>Британские ученые</vt:lpstr>
      <vt:lpstr>Французская научная школа</vt:lpstr>
      <vt:lpstr>Ленинградская научная школа</vt:lpstr>
      <vt:lpstr>Алексей Алексеевич Петровский (1873-1942)</vt:lpstr>
      <vt:lpstr>Виктор Робертович Бурсиан (1886-1945)</vt:lpstr>
      <vt:lpstr>Сергей Михайлович Шейнманн (1903-1986)</vt:lpstr>
      <vt:lpstr>Александр Павлович Краев (1904-1952)</vt:lpstr>
      <vt:lpstr>Александр Сергеевич Семенов (1907-1999)</vt:lpstr>
      <vt:lpstr>Владимир Александрович Комаров (1930-2006)</vt:lpstr>
      <vt:lpstr>Аида Андреевна Ковтун (1929-2016)</vt:lpstr>
      <vt:lpstr>Абдулхай Азымович Жамалетдинов (1940-2021)</vt:lpstr>
      <vt:lpstr>Московская научная школа</vt:lpstr>
      <vt:lpstr>Александр Игнатьевич Заборовский (1894-1976)</vt:lpstr>
      <vt:lpstr>Лев Моисеевич Альпин (1898-1986)</vt:lpstr>
      <vt:lpstr>Андрей Николаевич Тихонов (1906-1993)</vt:lpstr>
      <vt:lpstr>Марк Наумович Бердичевский (1923-2009)</vt:lpstr>
      <vt:lpstr>Леонид Львович Ваньян (1932-2001)</vt:lpstr>
      <vt:lpstr>Владимир Иванович Дмитриев (1932-2020)</vt:lpstr>
      <vt:lpstr>Борис Сергеевич Светов (1930-2017)</vt:lpstr>
      <vt:lpstr>Игорь Андреевич Безрук (1934-2021)</vt:lpstr>
      <vt:lpstr>Александр Викторович Куликов (1935-1994)</vt:lpstr>
      <vt:lpstr>Александр Александрович Огильви (1915-2000)</vt:lpstr>
      <vt:lpstr>Виктор Казимирович Хмелевской (1931-2017)</vt:lpstr>
      <vt:lpstr>Другие отечественные научные школы</vt:lpstr>
      <vt:lpstr>Европейская научная школа</vt:lpstr>
      <vt:lpstr>Louis Cagniard (1900-1971)</vt:lpstr>
      <vt:lpstr>Ulrich Schmucker (1930-2008)</vt:lpstr>
      <vt:lpstr>Jerzy Jankowski (1933-2020)</vt:lpstr>
      <vt:lpstr>Peter Weidelt (1938-2009)</vt:lpstr>
      <vt:lpstr>Laust Pedersen (1945-2017)</vt:lpstr>
      <vt:lpstr>Американская научная школа</vt:lpstr>
      <vt:lpstr>Charles (Chip) Cox (1922-2015)</vt:lpstr>
      <vt:lpstr>James R. Wait (1924-1998)</vt:lpstr>
      <vt:lpstr>Theodore Madden (1925-2013)</vt:lpstr>
      <vt:lpstr>Keeva Vozoff (1928-2019)</vt:lpstr>
      <vt:lpstr>Francis X. Bostick (1932-2021)</vt:lpstr>
      <vt:lpstr>Kenneth L. Zonge (1936-2013)</vt:lpstr>
      <vt:lpstr>Gerald W. Hohmann (1940-1992)</vt:lpstr>
      <vt:lpstr>Phil Wannamaker (1954-2022)</vt:lpstr>
      <vt:lpstr>1.2. Публикации.</vt:lpstr>
      <vt:lpstr>Книги-1</vt:lpstr>
      <vt:lpstr>Книги-2</vt:lpstr>
      <vt:lpstr>Журналы</vt:lpstr>
      <vt:lpstr>Материалы конференций</vt:lpstr>
      <vt:lpstr>1.3. Сведения из электродинамики.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Pavel</dc:creator>
  <cp:lastModifiedBy>Павел Пушкарев</cp:lastModifiedBy>
  <cp:revision>196</cp:revision>
  <dcterms:created xsi:type="dcterms:W3CDTF">2012-10-06T14:55:38Z</dcterms:created>
  <dcterms:modified xsi:type="dcterms:W3CDTF">2022-08-28T05:19:13Z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TC010690171049</vt:lpwstr>
  </property>
</Properties>
</file>