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4" r:id="rId6"/>
    <p:sldId id="261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31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63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262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26" autoAdjust="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outlineViewPr>
    <p:cViewPr>
      <p:scale>
        <a:sx n="33" d="100"/>
        <a:sy n="33" d="100"/>
      </p:scale>
      <p:origin x="0" y="-30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365AA-EFE8-D603-EDA1-D7C7C2DAB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C2998F-0EE7-02B2-86D5-BF6A882DFE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EC6AD5-3911-5C2B-4FBC-926A7B88F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E7D55-A403-46C3-B9E0-9D4319BFD54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0CB656-C7E1-3FC7-F6F1-31B6CDC05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31B79C-E8F8-B370-DE27-B5C04AA5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B2650-101D-4E1F-87E4-51B064CC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270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7227D-79DD-FCB1-0A30-63B2221C6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5069BB-C44B-9BD8-BA7E-03B7068E0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43C2D4-5CAB-CFE3-C8F8-495D98385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E7D55-A403-46C3-B9E0-9D4319BFD54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5090E3-3329-4354-0A74-506CA056D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829E24-9D58-9C55-AF4E-735DA587D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B2650-101D-4E1F-87E4-51B064CC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92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4D4564E-093F-19E1-FAFD-0F3E025A2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E58CAF-9B74-187B-0566-8CDC872E3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8307A3-093F-7DE6-1B97-14F400DF5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E7D55-A403-46C3-B9E0-9D4319BFD54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8F496A-38B6-5193-A475-2FB2095E1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AF4081-5C5A-0022-0A83-022FBAEB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B2650-101D-4E1F-87E4-51B064CC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48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0372AB-2D2E-3A65-8A79-5351E8DDC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F23A56-7B10-66A3-48D2-B916F4A83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166F4E-E236-F9BE-F21A-1FBEA3F2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E7D55-A403-46C3-B9E0-9D4319BFD54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52AA55-E908-B674-A521-910811F8E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CEC1D5-8AC6-B16A-C423-47710F2D4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B2650-101D-4E1F-87E4-51B064CC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89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FA7BD-5372-B054-54BE-74841A803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92C62C-0E36-745C-15E6-DC3BE6816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BE650-02CD-0647-955C-07A984E92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E7D55-A403-46C3-B9E0-9D4319BFD54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7D88F-ABE7-6D00-8337-3628A8548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E96653-7BCC-7183-5B25-50FACEB5A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B2650-101D-4E1F-87E4-51B064CC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247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9DA040-5B04-E619-98F7-08D232D0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AFE3EC-DF94-E42E-4464-0842A488C7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D745B6-743C-1BD6-9B6C-984DAF8A3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DEA5A1-DC09-1E76-01A7-B3C16C62F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E7D55-A403-46C3-B9E0-9D4319BFD54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DFFDDC-EDFB-183C-B5A1-A904AC84E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40EDDD-E9C1-56A9-562F-D0DC66E9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B2650-101D-4E1F-87E4-51B064CC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28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E7A6F-E919-1DE6-70C5-84F53E646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F050CB-323D-E193-DC5E-A193E6F5E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8DAAC9-0ED3-4603-985A-9B52233E4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5DFD25-A618-C683-A9E5-B99828989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B80CC5-9E18-3337-09A6-71EB779FE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5912CA6-C1DA-A871-4C09-061AFF92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E7D55-A403-46C3-B9E0-9D4319BFD54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6AAEEA8-D1B0-023B-EEFD-D50704E30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4DAECF6-68ED-806F-ED3D-7ADA4D93E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B2650-101D-4E1F-87E4-51B064CC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02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56725-F3B9-5705-5DDD-FF670251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34A11E-1635-9EBF-84D6-5505748C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E7D55-A403-46C3-B9E0-9D4319BFD54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223E2F-D013-8B63-17B3-2E851BB9B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947440-76A7-FCCD-8B31-80A16B909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B2650-101D-4E1F-87E4-51B064CC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374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3F835C-068E-E532-C565-4D842E46F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E7D55-A403-46C3-B9E0-9D4319BFD54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969C1C-EE46-202B-93E8-D711908DE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0D9FD0-9013-BBCD-8EDF-4EF726A1D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B2650-101D-4E1F-87E4-51B064CC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805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EEF06-EC1D-C263-BAC6-E5956504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CB44F0-D541-2145-1C78-05E17A32C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00EA77-00BF-4ECB-7C59-96B5BD3CD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0F9E0-B434-5853-5684-7C1C6DA6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E7D55-A403-46C3-B9E0-9D4319BFD54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15998E-5CDB-9380-4A5E-D1535BD7C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E79ADC-B95A-73C2-35AD-8FE42872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B2650-101D-4E1F-87E4-51B064CC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446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825C1-351F-EDA6-C902-B2FB9CCCE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05EDF7-6C9F-3BBC-A51A-CEAF2F8B61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A0F796-FC19-8A90-DB8E-4BE7E1834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C0B793-232D-CC2E-295B-2944043FD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E7D55-A403-46C3-B9E0-9D4319BFD54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DA7989-EEA0-C5CD-A1F2-F507C73AB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221D96-7710-017E-DE44-71AEA354C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B2650-101D-4E1F-87E4-51B064CC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062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45081-1B00-BF4C-348F-AC41FA49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DABD01-ECBF-5C4A-723C-AF58A2D97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284BF2-81D8-EE9A-1417-202A037FC4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E7D55-A403-46C3-B9E0-9D4319BFD545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D84D09-6605-AEE4-1A2A-10CD8EEBE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14AA81-C05A-1ED1-E5A1-BDBD5F7C2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B2650-101D-4E1F-87E4-51B064CC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0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pavel_pushkarev@list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mailto:pavel_pushkarev@list.r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0B8A2-C5A9-A2DB-E7B2-2E600731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08387"/>
            <a:ext cx="9144000" cy="952501"/>
          </a:xfrm>
        </p:spPr>
        <p:txBody>
          <a:bodyPr/>
          <a:lstStyle/>
          <a:p>
            <a:r>
              <a:rPr lang="ru-RU" b="1" dirty="0"/>
              <a:t>Морская электроразведка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44D968-C965-7EB1-A2B7-C717BB984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0058"/>
            <a:ext cx="9144000" cy="1899822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Пушкарев Павел Юрьевич</a:t>
            </a:r>
          </a:p>
          <a:p>
            <a:r>
              <a:rPr lang="ru-RU" sz="2800" i="1" dirty="0"/>
              <a:t>Кафедра геофизики геологического факультета</a:t>
            </a:r>
          </a:p>
          <a:p>
            <a:r>
              <a:rPr lang="ru-RU" sz="2800" i="1" dirty="0"/>
              <a:t>МГУ имени М.В. Ломоносова</a:t>
            </a:r>
            <a:endParaRPr lang="en-US" sz="2800" i="1" dirty="0"/>
          </a:p>
          <a:p>
            <a:r>
              <a:rPr lang="en-US" sz="2800" dirty="0">
                <a:hlinkClick r:id="rId2"/>
              </a:rPr>
              <a:t>pavel_pushkarev@list.ru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8EEFB7-9486-02B8-8BEE-77001352C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627" y="298327"/>
            <a:ext cx="4286250" cy="1428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477897-3DA6-87DD-5486-D1826728A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21" y="327555"/>
            <a:ext cx="1828786" cy="182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66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60A76F-4F80-EEF4-FBB8-E491AB61B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АМК компании </a:t>
            </a:r>
            <a:r>
              <a:rPr lang="en-US" dirty="0"/>
              <a:t>EMMET</a:t>
            </a:r>
            <a:r>
              <a:rPr lang="en-BB" dirty="0"/>
              <a:t> (</a:t>
            </a:r>
            <a:r>
              <a:rPr lang="ru-RU" dirty="0"/>
              <a:t>С-Пб</a:t>
            </a:r>
            <a:r>
              <a:rPr lang="en-BB" dirty="0"/>
              <a:t>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751C50-52C6-5A44-5C81-C48081637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416" y="1690688"/>
            <a:ext cx="5726097" cy="408867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Донные измерения: ближе к объектам и меньше помехи</a:t>
            </a:r>
          </a:p>
          <a:p>
            <a:r>
              <a:rPr lang="ru-RU" dirty="0"/>
              <a:t>Технология работ в транзитной зоне с донными косами (Каспийское море)</a:t>
            </a:r>
          </a:p>
          <a:p>
            <a:r>
              <a:rPr lang="ru-RU" dirty="0"/>
              <a:t>Технология работ при большой глубине моря с донными станциями (Чёрное море)</a:t>
            </a:r>
          </a:p>
          <a:p>
            <a:r>
              <a:rPr lang="ru-RU" dirty="0"/>
              <a:t>Обработка и интерпретация во временной и частотной области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CE57BF-7F4D-80B1-B885-2F98555775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607" y="1312797"/>
            <a:ext cx="4796260" cy="1572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Содержимое 3">
            <a:extLst>
              <a:ext uri="{FF2B5EF4-FFF2-40B4-BE49-F238E27FC236}">
                <a16:creationId xmlns:a16="http://schemas.microsoft.com/office/drawing/2014/main" id="{5CC85A4D-4D10-4A56-A8DF-81CFFFE69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70" y="2980591"/>
            <a:ext cx="52387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CEF6CA-9A09-4796-8834-AFF072FF4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63"/>
          <a:stretch/>
        </p:blipFill>
        <p:spPr bwMode="auto">
          <a:xfrm>
            <a:off x="6483561" y="4326046"/>
            <a:ext cx="5238750" cy="13596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A7909B22-CF14-D2F7-06EA-4BE4D1EBA0C8}"/>
              </a:ext>
            </a:extLst>
          </p:cNvPr>
          <p:cNvSpPr txBox="1">
            <a:spLocks/>
          </p:cNvSpPr>
          <p:nvPr/>
        </p:nvSpPr>
        <p:spPr>
          <a:xfrm>
            <a:off x="550416" y="5779365"/>
            <a:ext cx="10804862" cy="541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[</a:t>
            </a:r>
            <a:r>
              <a:rPr lang="ru-RU" dirty="0"/>
              <a:t>Петров и др., 2010</a:t>
            </a:r>
            <a:r>
              <a:rPr lang="en-US" dirty="0"/>
              <a:t>;</a:t>
            </a:r>
            <a:r>
              <a:rPr lang="en-BB" dirty="0"/>
              <a:t> </a:t>
            </a:r>
            <a:r>
              <a:rPr lang="ru-RU" dirty="0"/>
              <a:t>Бобров и др., 2013</a:t>
            </a:r>
            <a:r>
              <a:rPr lang="en-US" dirty="0"/>
              <a:t>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6962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EC806-31EB-9ABE-84BB-3EBDF308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АМК компании </a:t>
            </a:r>
            <a:r>
              <a:rPr lang="en-US" dirty="0"/>
              <a:t>MEM</a:t>
            </a:r>
            <a:r>
              <a:rPr lang="en-BB" dirty="0"/>
              <a:t> (</a:t>
            </a:r>
            <a:r>
              <a:rPr lang="ru-RU" dirty="0"/>
              <a:t>С-Пб)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2C461E-831E-E044-90FB-18D189471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" y="3980953"/>
            <a:ext cx="3701298" cy="2400934"/>
          </a:xfrm>
        </p:spPr>
        <p:txBody>
          <a:bodyPr>
            <a:noAutofit/>
          </a:bodyPr>
          <a:lstStyle/>
          <a:p>
            <a:r>
              <a:rPr lang="ru-RU" dirty="0">
                <a:ea typeface="Times New Roman" panose="02020603050405020304" pitchFamily="18" charset="0"/>
              </a:rPr>
              <a:t>Положение стримера</a:t>
            </a:r>
            <a:r>
              <a:rPr lang="ru-RU" dirty="0">
                <a:effectLst/>
                <a:ea typeface="Times New Roman" panose="02020603050405020304" pitchFamily="18" charset="0"/>
              </a:rPr>
              <a:t> непрерывно </a:t>
            </a:r>
            <a:r>
              <a:rPr lang="ru-RU" dirty="0" err="1">
                <a:effectLst/>
                <a:ea typeface="Times New Roman" panose="02020603050405020304" pitchFamily="18" charset="0"/>
              </a:rPr>
              <a:t>фикси-руется</a:t>
            </a:r>
            <a:r>
              <a:rPr lang="ru-RU" dirty="0">
                <a:effectLst/>
                <a:ea typeface="Times New Roman" panose="02020603050405020304" pitchFamily="18" charset="0"/>
              </a:rPr>
              <a:t> с помощью </a:t>
            </a:r>
            <a:r>
              <a:rPr lang="en-US" dirty="0">
                <a:effectLst/>
                <a:ea typeface="Times New Roman" panose="02020603050405020304" pitchFamily="18" charset="0"/>
              </a:rPr>
              <a:t>GPS</a:t>
            </a:r>
            <a:r>
              <a:rPr lang="ru-RU" dirty="0">
                <a:effectLst/>
                <a:ea typeface="Times New Roman" panose="02020603050405020304" pitchFamily="18" charset="0"/>
              </a:rPr>
              <a:t>-приёмников</a:t>
            </a:r>
            <a:endParaRPr lang="ru-RU" dirty="0"/>
          </a:p>
          <a:p>
            <a:r>
              <a:rPr lang="en-US" dirty="0"/>
              <a:t>[</a:t>
            </a:r>
            <a:r>
              <a:rPr lang="ru-RU" dirty="0"/>
              <a:t>Тулупов и др., 2015</a:t>
            </a:r>
            <a:r>
              <a:rPr lang="en-US" dirty="0"/>
              <a:t>]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5F0592-B7BA-1490-9024-849144DE1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234" y="4024082"/>
            <a:ext cx="7263246" cy="24377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5299F431-C8FF-EC32-2E1F-AC45FB5DB1CC}"/>
              </a:ext>
            </a:extLst>
          </p:cNvPr>
          <p:cNvSpPr txBox="1">
            <a:spLocks/>
          </p:cNvSpPr>
          <p:nvPr/>
        </p:nvSpPr>
        <p:spPr>
          <a:xfrm>
            <a:off x="497841" y="1764761"/>
            <a:ext cx="11089639" cy="2026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ea typeface="Times New Roman" panose="02020603050405020304" pitchFamily="18" charset="0"/>
              </a:rPr>
              <a:t>Генераторная линия длиной от 500 до 1000 м, сила тока до 1000 А, двухполярные импульсы тока с паузами между ними</a:t>
            </a:r>
          </a:p>
          <a:p>
            <a:r>
              <a:rPr lang="ru-RU" dirty="0">
                <a:ea typeface="Times New Roman" panose="02020603050405020304" pitchFamily="18" charset="0"/>
              </a:rPr>
              <a:t>Секция приёмных линий может наращиваться (в зависимости от требуемой глубинности), расстояние между электродами 500 м, секция включает 4-канальные модули для регистрации сигналов</a:t>
            </a:r>
          </a:p>
        </p:txBody>
      </p:sp>
    </p:spTree>
    <p:extLst>
      <p:ext uri="{BB962C8B-B14F-4D97-AF65-F5344CB8AC3E}">
        <p14:creationId xmlns:p14="http://schemas.microsoft.com/office/powerpoint/2010/main" val="2691691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1CD62-230C-0CB2-E76C-8E995A835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АМК предприятия </a:t>
            </a:r>
            <a:r>
              <a:rPr lang="ru-RU" dirty="0" err="1"/>
              <a:t>Южморнефтегеофизика</a:t>
            </a:r>
            <a:r>
              <a:rPr lang="ru-RU" dirty="0"/>
              <a:t> (Геленджик)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F41B1F-A9CD-8CB7-67B2-BE6944EF8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83" y="1784412"/>
            <a:ext cx="11008310" cy="4518733"/>
          </a:xfrm>
        </p:spPr>
        <p:txBody>
          <a:bodyPr>
            <a:noAutofit/>
          </a:bodyPr>
          <a:lstStyle/>
          <a:p>
            <a:pPr marL="230400" indent="-230400" algn="just"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Плавающая установка с питающей и двумя приёмными линиями:</a:t>
            </a:r>
          </a:p>
          <a:p>
            <a:pPr marL="230400" indent="-230400" algn="just">
              <a:spcBef>
                <a:spcPts val="0"/>
              </a:spcBef>
              <a:spcAft>
                <a:spcPts val="800"/>
              </a:spcAft>
              <a:buNone/>
            </a:pPr>
            <a:r>
              <a:rPr lang="ru-RU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A     200     M1     100     N1     200     B     250-750     M2     100     N2</a:t>
            </a:r>
          </a:p>
          <a:p>
            <a:pPr marL="230400" indent="-230400" algn="just"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Небольшая генераторная станция обеспечивала токи до 300 А, для регистрации поля была адаптирована станция ЦЭС-2</a:t>
            </a:r>
          </a:p>
          <a:p>
            <a:pPr marL="230400" indent="-230400" algn="just"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Наблюдения в т.ч. вместе с сейсморазведкой, обеспечивалось согласование по времени, чтобы при регистрации электрического поля не работали сейсмические источники, и наоборот</a:t>
            </a:r>
          </a:p>
          <a:p>
            <a:pPr marL="230400" indent="-230400" algn="just"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При интерпретации использовались высокочастотные осцилляции на кривых становления поля</a:t>
            </a:r>
          </a:p>
          <a:p>
            <a:pPr marL="230400" indent="-230400">
              <a:spcBef>
                <a:spcPts val="0"/>
              </a:spcBef>
            </a:pPr>
            <a:r>
              <a:rPr lang="en-US" dirty="0"/>
              <a:t>[</a:t>
            </a:r>
            <a:r>
              <a:rPr lang="ru-RU" dirty="0" err="1"/>
              <a:t>Небрат</a:t>
            </a:r>
            <a:r>
              <a:rPr lang="ru-RU" dirty="0"/>
              <a:t>, 1990</a:t>
            </a:r>
            <a:r>
              <a:rPr lang="en-US" dirty="0"/>
              <a:t>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469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A47B2-4DF1-76A7-E731-A6B835C79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АМК компании Солитон (Геленджик)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1E2B64-82C0-63BE-EF42-FF32307EB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-230400" algn="just">
              <a:lnSpc>
                <a:spcPct val="100000"/>
              </a:lnSpc>
            </a:pPr>
            <a:r>
              <a:rPr lang="ru-RU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Буксируемая кабельная система, реализующая симметричную и/или дипольную установку с различными длинами линий</a:t>
            </a:r>
          </a:p>
          <a:p>
            <a:pPr indent="-230400" algn="just">
              <a:lnSpc>
                <a:spcPct val="100000"/>
              </a:lnSpc>
            </a:pPr>
            <a:r>
              <a:rPr lang="ru-RU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импульсов тока с помощью </a:t>
            </a:r>
            <a:r>
              <a:rPr lang="ru-RU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бензогенератора</a:t>
            </a:r>
            <a:r>
              <a:rPr lang="ru-RU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и портативного выпрямителя, для регистрации -  двухканальная электроразведочная станция ТЕЛСС-3-Э с 32-разрядным АЦП (ООО «</a:t>
            </a:r>
            <a:r>
              <a:rPr lang="ru-RU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Геосигнал</a:t>
            </a:r>
            <a:r>
              <a:rPr lang="ru-RU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») под управлением внешнего компьютера</a:t>
            </a:r>
          </a:p>
          <a:p>
            <a:pPr indent="-230400" algn="just">
              <a:lnSpc>
                <a:spcPct val="100000"/>
              </a:lnSpc>
            </a:pPr>
            <a:r>
              <a:rPr lang="ru-RU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Исследования в разных морях и при различных глубинах моря</a:t>
            </a:r>
          </a:p>
          <a:p>
            <a:pPr indent="-230400">
              <a:lnSpc>
                <a:spcPct val="100000"/>
              </a:lnSpc>
            </a:pPr>
            <a:r>
              <a:rPr lang="en-US" dirty="0"/>
              <a:t>[</a:t>
            </a:r>
            <a:r>
              <a:rPr lang="ru-RU" dirty="0" err="1"/>
              <a:t>Небрат</a:t>
            </a:r>
            <a:r>
              <a:rPr lang="ru-RU" dirty="0"/>
              <a:t> и Сочельников, 1998</a:t>
            </a:r>
            <a:r>
              <a:rPr lang="en-US" dirty="0"/>
              <a:t>;</a:t>
            </a:r>
            <a:r>
              <a:rPr lang="en-BB" dirty="0"/>
              <a:t> </a:t>
            </a:r>
            <a:r>
              <a:rPr lang="ru-RU" dirty="0" err="1"/>
              <a:t>Небрат</a:t>
            </a:r>
            <a:r>
              <a:rPr lang="ru-RU" dirty="0"/>
              <a:t> и Сочельников, 2011</a:t>
            </a:r>
            <a:r>
              <a:rPr lang="en-US" dirty="0"/>
              <a:t>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997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0EC1FC-C84B-7E76-EAFC-94B2FC93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АМК компании СГНПК (Иркутск)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2A84DC-1792-019F-ED5D-3A983C8CE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84" y="1816150"/>
            <a:ext cx="4021585" cy="34204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dirty="0"/>
              <a:t>Разработка много</a:t>
            </a:r>
            <a:r>
              <a:rPr lang="en-BB" dirty="0"/>
              <a:t>-</a:t>
            </a:r>
            <a:r>
              <a:rPr lang="ru-RU" dirty="0"/>
              <a:t>электродной системы, реализующей ДНМЭ   (с начала 2000-</a:t>
            </a:r>
            <a:r>
              <a:rPr lang="en-US" dirty="0"/>
              <a:t>x</a:t>
            </a:r>
            <a:r>
              <a:rPr lang="en-BB" dirty="0"/>
              <a:t>)</a:t>
            </a:r>
          </a:p>
          <a:p>
            <a:pPr>
              <a:lnSpc>
                <a:spcPct val="100000"/>
              </a:lnSpc>
            </a:pPr>
            <a:r>
              <a:rPr lang="ru-RU" dirty="0"/>
              <a:t>Специализированная коса длиной до 3000 м, заглубление до 500 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A6CC67-5CFB-3A8E-B52D-27610264A1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245" y="1637968"/>
            <a:ext cx="7269831" cy="110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659FD1-3A37-BB69-980B-B91B8E5A4A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784" y="2979635"/>
            <a:ext cx="7263596" cy="22570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941FC6EA-3F27-0078-F202-E48E808E0BB1}"/>
              </a:ext>
            </a:extLst>
          </p:cNvPr>
          <p:cNvSpPr txBox="1">
            <a:spLocks/>
          </p:cNvSpPr>
          <p:nvPr/>
        </p:nvSpPr>
        <p:spPr>
          <a:xfrm>
            <a:off x="363984" y="5362112"/>
            <a:ext cx="11372396" cy="1052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Многоканальный измеритель ИРПГ («СГНПК» и «</a:t>
            </a:r>
            <a:r>
              <a:rPr lang="ru-RU" dirty="0" err="1"/>
              <a:t>Сибгеосистемы</a:t>
            </a:r>
            <a:r>
              <a:rPr lang="ru-RU" dirty="0"/>
              <a:t>»)</a:t>
            </a:r>
          </a:p>
          <a:p>
            <a:r>
              <a:rPr lang="en-US" dirty="0"/>
              <a:t>[</a:t>
            </a:r>
            <a:r>
              <a:rPr lang="ru-RU" dirty="0" err="1"/>
              <a:t>Легейдо</a:t>
            </a:r>
            <a:r>
              <a:rPr lang="ru-RU" dirty="0"/>
              <a:t> и др., 1996</a:t>
            </a:r>
            <a:r>
              <a:rPr lang="en-US" dirty="0"/>
              <a:t>;</a:t>
            </a:r>
            <a:r>
              <a:rPr lang="en-BB" dirty="0"/>
              <a:t> </a:t>
            </a:r>
            <a:r>
              <a:rPr lang="ru-RU" dirty="0"/>
              <a:t>Ситников и др., 2019</a:t>
            </a:r>
            <a:r>
              <a:rPr lang="en-US" dirty="0"/>
              <a:t>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8083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5E3A2-F6A3-73F9-43FB-58AC912E6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АМК компании МГУ-Геофизика (Москва)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5D5CC7-081C-7103-8A6E-83322A767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25" y="1825625"/>
            <a:ext cx="11052699" cy="4351338"/>
          </a:xfrm>
        </p:spPr>
        <p:txBody>
          <a:bodyPr>
            <a:normAutofit/>
          </a:bodyPr>
          <a:lstStyle/>
          <a:p>
            <a:r>
              <a:rPr lang="ru-RU" dirty="0"/>
              <a:t>Разработка с начала 2010-х годов для применения на Арктическом шельфе, в т.ч. для картирования многолетней мерзлоты</a:t>
            </a:r>
          </a:p>
          <a:p>
            <a:r>
              <a:rPr lang="ru-RU" dirty="0"/>
              <a:t>Плавучие питающая и приёмные линии длиной до 200 м и более, питающие стальные электроды, приёмные – графитовые</a:t>
            </a:r>
            <a:r>
              <a:rPr lang="en-US" dirty="0"/>
              <a:t>/</a:t>
            </a:r>
            <a:r>
              <a:rPr lang="ru-RU" dirty="0"/>
              <a:t>латунные</a:t>
            </a:r>
          </a:p>
          <a:p>
            <a:r>
              <a:rPr lang="ru-RU" dirty="0"/>
              <a:t>Источником обычно служил корабельный генератор, подключаемый через трансформатор к коммутатору тока</a:t>
            </a:r>
          </a:p>
          <a:p>
            <a:r>
              <a:rPr lang="ru-RU" dirty="0"/>
              <a:t>Измеритель ТЕЛСС-3-Э (ООО «</a:t>
            </a:r>
            <a:r>
              <a:rPr lang="ru-RU" dirty="0" err="1"/>
              <a:t>Геосигнал</a:t>
            </a:r>
            <a:r>
              <a:rPr lang="ru-RU" dirty="0"/>
              <a:t>»), управление и экспресс-анализ с внешнего компьютера</a:t>
            </a:r>
          </a:p>
          <a:p>
            <a:r>
              <a:rPr lang="en-US" dirty="0"/>
              <a:t>[</a:t>
            </a:r>
            <a:r>
              <a:rPr lang="ru-RU" dirty="0"/>
              <a:t>Кошурников, 2020</a:t>
            </a:r>
            <a:r>
              <a:rPr lang="en-US" dirty="0"/>
              <a:t>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722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B41231-C216-AA91-DC51-B29E3BCF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АМК Университета Торонто (Канада)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1BEA94-723F-F75D-A6EA-F9CA71146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80" y="1690688"/>
            <a:ext cx="5201086" cy="2887873"/>
          </a:xfrm>
        </p:spPr>
        <p:txBody>
          <a:bodyPr>
            <a:noAutofit/>
          </a:bodyPr>
          <a:lstStyle/>
          <a:p>
            <a:r>
              <a:rPr lang="ru-RU" dirty="0"/>
              <a:t>Основная задача – изучение газогидратов, глубинность до 100 м, но при глубине моря до 1000 м и более</a:t>
            </a:r>
          </a:p>
          <a:p>
            <a:r>
              <a:rPr lang="ru-RU" dirty="0"/>
              <a:t>Донная установка, питающий и несколько приёмных диполей, разносы 150-400 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F06F07-6A96-8D1C-76BC-FAED77B60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870" y="1820009"/>
            <a:ext cx="5994773" cy="26576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C781399A-1EAD-B288-8002-D559A613E637}"/>
              </a:ext>
            </a:extLst>
          </p:cNvPr>
          <p:cNvSpPr txBox="1">
            <a:spLocks/>
          </p:cNvSpPr>
          <p:nvPr/>
        </p:nvSpPr>
        <p:spPr>
          <a:xfrm>
            <a:off x="418479" y="4713499"/>
            <a:ext cx="11355041" cy="17793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Токи до 50 А , </a:t>
            </a:r>
            <a:r>
              <a:rPr lang="en-US" dirty="0"/>
              <a:t>AgCl</a:t>
            </a:r>
            <a:r>
              <a:rPr lang="en-BB" dirty="0"/>
              <a:t> </a:t>
            </a:r>
            <a:r>
              <a:rPr lang="ru-RU" dirty="0"/>
              <a:t>приёмные электроды, автономные логгеры</a:t>
            </a:r>
          </a:p>
          <a:p>
            <a:r>
              <a:rPr lang="en-US" dirty="0"/>
              <a:t>[</a:t>
            </a:r>
            <a:r>
              <a:rPr lang="en-BB" dirty="0"/>
              <a:t>Edwards, 1997; </a:t>
            </a:r>
            <a:r>
              <a:rPr lang="en-US" dirty="0"/>
              <a:t>Edwards and Yuan, 2001;</a:t>
            </a:r>
            <a:r>
              <a:rPr lang="en-BB" dirty="0"/>
              <a:t> </a:t>
            </a:r>
            <a:r>
              <a:rPr lang="en-US" dirty="0" err="1"/>
              <a:t>Schwalenberg</a:t>
            </a:r>
            <a:r>
              <a:rPr lang="en-US" dirty="0"/>
              <a:t> et al., 2005]</a:t>
            </a:r>
            <a:endParaRPr lang="ru-RU" dirty="0"/>
          </a:p>
          <a:p>
            <a:r>
              <a:rPr lang="ru-RU" dirty="0"/>
              <a:t>Экспериментальная система с горизонтальными магнитными</a:t>
            </a:r>
            <a:r>
              <a:rPr lang="en-BB" dirty="0"/>
              <a:t> </a:t>
            </a:r>
            <a:r>
              <a:rPr lang="ru-RU" dirty="0"/>
              <a:t>диполями </a:t>
            </a:r>
            <a:r>
              <a:rPr lang="en-US" dirty="0"/>
              <a:t>[</a:t>
            </a:r>
            <a:r>
              <a:rPr lang="en-US" dirty="0" err="1"/>
              <a:t>Cheesman</a:t>
            </a:r>
            <a:r>
              <a:rPr lang="en-US" dirty="0"/>
              <a:t> et al., 1990]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4330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8B586-1784-F4FD-E863-6B7ED8EC5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АМК компании </a:t>
            </a:r>
            <a:r>
              <a:rPr lang="en-US" dirty="0"/>
              <a:t>KMS (</a:t>
            </a:r>
            <a:r>
              <a:rPr lang="ru-RU" dirty="0"/>
              <a:t>США-Германия)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D22B5F-6BB3-98B7-7422-8FE563588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Технология </a:t>
            </a:r>
            <a:r>
              <a:rPr lang="en-US" dirty="0" err="1"/>
              <a:t>tCSEM</a:t>
            </a:r>
            <a:endParaRPr lang="ru-RU" dirty="0"/>
          </a:p>
          <a:p>
            <a:r>
              <a:rPr lang="ru-RU" dirty="0"/>
              <a:t>Буксируемая питающая линия и густая сеть наблюдений электрического и магнитного полей</a:t>
            </a:r>
            <a:endParaRPr lang="en-BB" dirty="0"/>
          </a:p>
          <a:p>
            <a:r>
              <a:rPr lang="ru-RU" dirty="0"/>
              <a:t>Есть опыт обработки во временной области данных, полученных для зондирования в частотной области   </a:t>
            </a:r>
            <a:endParaRPr lang="en-US" dirty="0"/>
          </a:p>
          <a:p>
            <a:r>
              <a:rPr lang="ru-RU" dirty="0"/>
              <a:t>Генератор </a:t>
            </a:r>
            <a:r>
              <a:rPr lang="en-US" dirty="0"/>
              <a:t>KMS 500</a:t>
            </a:r>
            <a:r>
              <a:rPr lang="en-BB" dirty="0"/>
              <a:t> </a:t>
            </a:r>
            <a:r>
              <a:rPr lang="ru-RU" dirty="0"/>
              <a:t>обеспечивающий ток до 70 А</a:t>
            </a:r>
          </a:p>
          <a:p>
            <a:r>
              <a:rPr lang="ru-RU" dirty="0"/>
              <a:t>6-канальные измерители </a:t>
            </a:r>
            <a:r>
              <a:rPr lang="en-US" dirty="0"/>
              <a:t>KMS-850</a:t>
            </a:r>
            <a:endParaRPr lang="ru-RU" dirty="0"/>
          </a:p>
          <a:p>
            <a:r>
              <a:rPr lang="ru-RU" dirty="0"/>
              <a:t>Есть опыт интерпретации с помощью ПО </a:t>
            </a:r>
            <a:r>
              <a:rPr lang="en-US" dirty="0"/>
              <a:t>IX1D</a:t>
            </a:r>
            <a:r>
              <a:rPr lang="en-BB" dirty="0"/>
              <a:t> (</a:t>
            </a:r>
            <a:r>
              <a:rPr lang="en-US" dirty="0" err="1"/>
              <a:t>Interpex</a:t>
            </a:r>
            <a:r>
              <a:rPr lang="en-US" dirty="0"/>
              <a:t> Ltd</a:t>
            </a:r>
            <a:r>
              <a:rPr lang="en-BB" dirty="0"/>
              <a:t>)</a:t>
            </a:r>
            <a:endParaRPr lang="ru-RU" dirty="0"/>
          </a:p>
          <a:p>
            <a:r>
              <a:rPr lang="en-US" dirty="0"/>
              <a:t>[</a:t>
            </a:r>
            <a:r>
              <a:rPr lang="en-US" dirty="0" err="1"/>
              <a:t>Strack</a:t>
            </a:r>
            <a:r>
              <a:rPr lang="en-US" dirty="0"/>
              <a:t>, 2010]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343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F73108-984D-673B-00B2-F4485672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АМК компаний </a:t>
            </a:r>
            <a:r>
              <a:rPr lang="en-US" dirty="0" err="1"/>
              <a:t>Petromarker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dirty="0" err="1"/>
              <a:t>Allton</a:t>
            </a:r>
            <a:r>
              <a:rPr lang="en-BB" dirty="0"/>
              <a:t> (</a:t>
            </a:r>
            <a:r>
              <a:rPr lang="ru-RU" dirty="0"/>
              <a:t>Норвегия)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217BF-5E9B-91B0-B8DC-37C823A57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390" y="1825625"/>
            <a:ext cx="7401184" cy="4667250"/>
          </a:xfrm>
        </p:spPr>
        <p:txBody>
          <a:bodyPr/>
          <a:lstStyle/>
          <a:p>
            <a:r>
              <a:rPr lang="ru-RU" dirty="0"/>
              <a:t>Вертикальные линии </a:t>
            </a:r>
            <a:r>
              <a:rPr lang="en-US" dirty="0"/>
              <a:t>AB</a:t>
            </a:r>
            <a:r>
              <a:rPr lang="en-BB" dirty="0"/>
              <a:t> </a:t>
            </a:r>
            <a:r>
              <a:rPr lang="ru-RU" dirty="0"/>
              <a:t>и </a:t>
            </a:r>
            <a:r>
              <a:rPr lang="en-US" dirty="0"/>
              <a:t>MN</a:t>
            </a:r>
            <a:endParaRPr lang="ru-RU" dirty="0"/>
          </a:p>
          <a:p>
            <a:r>
              <a:rPr lang="ru-RU" dirty="0"/>
              <a:t>Высокая чувствительность к тонким </a:t>
            </a:r>
            <a:r>
              <a:rPr lang="ru-RU" dirty="0" err="1"/>
              <a:t>высокоомным</a:t>
            </a:r>
            <a:r>
              <a:rPr lang="ru-RU" dirty="0"/>
              <a:t> объектам</a:t>
            </a:r>
          </a:p>
          <a:p>
            <a:r>
              <a:rPr lang="ru-RU" dirty="0"/>
              <a:t>Донные измерительные станции с треногами</a:t>
            </a:r>
          </a:p>
          <a:p>
            <a:r>
              <a:rPr lang="ru-RU" dirty="0"/>
              <a:t>Использование различных положений источника и массива автономных станций</a:t>
            </a:r>
          </a:p>
          <a:p>
            <a:r>
              <a:rPr lang="ru-RU" dirty="0"/>
              <a:t>В 2017 году в Норвежском море 211 положений  источника и 221 - приёмника</a:t>
            </a:r>
          </a:p>
          <a:p>
            <a:r>
              <a:rPr lang="en-US" dirty="0"/>
              <a:t>[</a:t>
            </a:r>
            <a:r>
              <a:rPr lang="en-US" dirty="0" err="1"/>
              <a:t>Holten</a:t>
            </a:r>
            <a:r>
              <a:rPr lang="en-US" dirty="0"/>
              <a:t> et al., 2009; Eide &amp; Carter, 2020]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DFC3BC-5438-0D70-5DFC-8D53DC993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35354" r="49266" b="7925"/>
          <a:stretch/>
        </p:blipFill>
        <p:spPr bwMode="auto">
          <a:xfrm>
            <a:off x="7830313" y="1249680"/>
            <a:ext cx="4039297" cy="30838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46E74B-09A0-A0BC-4A1D-B42487498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162" y="4427855"/>
            <a:ext cx="4034769" cy="2135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075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70F3A-9175-03BD-170B-CED68FAD9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Круговой электрический диполь (КЭД)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DB94CF-21BC-4484-9BBB-9EB3A9B1C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7" y="5449077"/>
            <a:ext cx="11327363" cy="1043797"/>
          </a:xfrm>
        </p:spPr>
        <p:txBody>
          <a:bodyPr/>
          <a:lstStyle/>
          <a:p>
            <a:r>
              <a:rPr lang="ru-RU" dirty="0"/>
              <a:t>Было предложено зондирование с дрейфующего льда в Арктике</a:t>
            </a:r>
            <a:endParaRPr lang="en-US" dirty="0"/>
          </a:p>
          <a:p>
            <a:r>
              <a:rPr lang="en-BB" dirty="0"/>
              <a:t>[</a:t>
            </a:r>
            <a:r>
              <a:rPr lang="ru-RU" dirty="0"/>
              <a:t>Могилатов и </a:t>
            </a:r>
            <a:r>
              <a:rPr lang="ru-RU" dirty="0" err="1"/>
              <a:t>Злобинский</a:t>
            </a:r>
            <a:r>
              <a:rPr lang="ru-RU" dirty="0"/>
              <a:t>, 2016</a:t>
            </a:r>
            <a:r>
              <a:rPr lang="en-BB" dirty="0"/>
              <a:t>]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54E655-0513-04F6-AF94-6AB5BF9F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617" y="1898892"/>
            <a:ext cx="7032171" cy="3433448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874CD4BE-50B2-E28E-4739-46A6202078C9}"/>
              </a:ext>
            </a:extLst>
          </p:cNvPr>
          <p:cNvSpPr txBox="1">
            <a:spLocks/>
          </p:cNvSpPr>
          <p:nvPr/>
        </p:nvSpPr>
        <p:spPr>
          <a:xfrm>
            <a:off x="447868" y="2080728"/>
            <a:ext cx="4189446" cy="3368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КЭД обеспечивает зондирование вертикальными токами (ЗВТ)</a:t>
            </a:r>
          </a:p>
          <a:p>
            <a:r>
              <a:rPr lang="ru-RU" dirty="0"/>
              <a:t>Измерения радиального электрического поля на разносах до 10 радиусов КЭД</a:t>
            </a:r>
          </a:p>
        </p:txBody>
      </p:sp>
    </p:spTree>
    <p:extLst>
      <p:ext uri="{BB962C8B-B14F-4D97-AF65-F5344CB8AC3E}">
        <p14:creationId xmlns:p14="http://schemas.microsoft.com/office/powerpoint/2010/main" val="4050989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AB7DB1-E870-8914-C37C-265019B2D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Электрические рыбы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8B60E4-CAF9-3704-80D9-6791D2973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96" y="1825624"/>
            <a:ext cx="6265476" cy="445976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Рыба создает в воде электрическое поле, напоминающее поле диполя. Объект, электропроводность которого отличается от электропроводности воды, искажает силовые линии поля, и рыба чувствует искажение.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В.М. Ольшанский.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Электрический глаз во всё тело.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«Наука и жизнь», 2005, № 11.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46329B-D84E-17AE-5918-293B6DDC1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55" y="2018604"/>
            <a:ext cx="428625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728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A556C-7079-6528-31B6-05BC6A0E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</a:t>
            </a:r>
            <a:r>
              <a:rPr lang="en-US" dirty="0"/>
              <a:t>D </a:t>
            </a:r>
            <a:r>
              <a:rPr lang="ru-RU" dirty="0"/>
              <a:t>моделирование ЗС на шельфе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FD5B72-DC4B-9D68-1C94-68949F286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144" y="1825625"/>
            <a:ext cx="3802838" cy="3606636"/>
          </a:xfrm>
        </p:spPr>
        <p:txBody>
          <a:bodyPr>
            <a:noAutofit/>
          </a:bodyPr>
          <a:lstStyle/>
          <a:p>
            <a:r>
              <a:rPr lang="ru-RU" dirty="0"/>
              <a:t>Установка </a:t>
            </a:r>
            <a:r>
              <a:rPr lang="en-US" dirty="0"/>
              <a:t>AB-MN</a:t>
            </a:r>
            <a:endParaRPr lang="en-BB" dirty="0"/>
          </a:p>
          <a:p>
            <a:r>
              <a:rPr lang="ru-RU" dirty="0"/>
              <a:t>4-слойный фоновый разрез:</a:t>
            </a:r>
          </a:p>
          <a:p>
            <a:pPr marL="0" indent="0">
              <a:buNone/>
            </a:pPr>
            <a:r>
              <a:rPr lang="en-US" dirty="0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4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Ом∙м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300 м, </a:t>
            </a:r>
          </a:p>
          <a:p>
            <a:pPr marL="0" indent="0">
              <a:buNone/>
            </a:pPr>
            <a:r>
              <a:rPr lang="en-US" dirty="0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2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Ом∙м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1200 м, </a:t>
            </a:r>
          </a:p>
          <a:p>
            <a:pPr marL="0" indent="0">
              <a:buNone/>
            </a:pPr>
            <a:r>
              <a:rPr lang="en-US" dirty="0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1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Ом∙м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1000 м, </a:t>
            </a:r>
          </a:p>
          <a:p>
            <a:pPr marL="0" indent="0">
              <a:buNone/>
            </a:pPr>
            <a:r>
              <a:rPr lang="en-US" dirty="0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2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Ом∙м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96AE33-726A-3AC8-5E96-D345CB916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25" y="1755354"/>
            <a:ext cx="3572394" cy="34975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C6602E-64D7-EEA3-AA66-553F790729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62" y="1755354"/>
            <a:ext cx="3572394" cy="349758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6B1F13D3-FD8D-B20D-D68F-47C160C66E30}"/>
              </a:ext>
            </a:extLst>
          </p:cNvPr>
          <p:cNvSpPr txBox="1">
            <a:spLocks/>
          </p:cNvSpPr>
          <p:nvPr/>
        </p:nvSpPr>
        <p:spPr>
          <a:xfrm>
            <a:off x="417250" y="5432261"/>
            <a:ext cx="11372296" cy="116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Кривые КС, отвечающие разным глубинам до 25-метрового слоя</a:t>
            </a:r>
          </a:p>
          <a:p>
            <a:r>
              <a:rPr lang="ru-RU" dirty="0"/>
              <a:t>Слева – </a:t>
            </a:r>
            <a:r>
              <a:rPr lang="ru-RU" dirty="0" err="1"/>
              <a:t>высокоомный</a:t>
            </a:r>
            <a:r>
              <a:rPr lang="ru-RU" dirty="0"/>
              <a:t> (</a:t>
            </a:r>
            <a:r>
              <a:rPr lang="en-US" dirty="0">
                <a:latin typeface="Symbol" panose="05050102010706020507" pitchFamily="18" charset="2"/>
              </a:rPr>
              <a:t>r</a:t>
            </a:r>
            <a:r>
              <a:rPr lang="ru-RU" dirty="0"/>
              <a:t>=100 </a:t>
            </a:r>
            <a:r>
              <a:rPr lang="ru-RU" dirty="0" err="1"/>
              <a:t>Ом∙м</a:t>
            </a:r>
            <a:r>
              <a:rPr lang="ru-RU" dirty="0"/>
              <a:t>), справа – поляризующийся 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h</a:t>
            </a:r>
            <a:r>
              <a:rPr lang="en-US" dirty="0"/>
              <a:t>=2 %)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933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A9A26-05A3-D4A6-6170-21363B497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</a:t>
            </a:r>
            <a:r>
              <a:rPr lang="en-US" dirty="0"/>
              <a:t>D</a:t>
            </a:r>
            <a:r>
              <a:rPr lang="en-BB" dirty="0"/>
              <a:t> </a:t>
            </a:r>
            <a:r>
              <a:rPr lang="ru-RU" dirty="0"/>
              <a:t>моделирование ЗС на шельфе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96D766-8A20-9DE1-8298-6F8658834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58" y="1825624"/>
            <a:ext cx="7572652" cy="4584053"/>
          </a:xfrm>
        </p:spPr>
        <p:txBody>
          <a:bodyPr/>
          <a:lstStyle/>
          <a:p>
            <a:r>
              <a:rPr lang="ru-RU" dirty="0"/>
              <a:t>Расчёты для установки с вертикальными донными линиями </a:t>
            </a:r>
            <a:r>
              <a:rPr lang="en-US" dirty="0"/>
              <a:t>AB</a:t>
            </a:r>
            <a:r>
              <a:rPr lang="en-BB" dirty="0"/>
              <a:t> </a:t>
            </a:r>
            <a:r>
              <a:rPr lang="ru-RU" dirty="0"/>
              <a:t>и</a:t>
            </a:r>
            <a:r>
              <a:rPr lang="en-US" dirty="0"/>
              <a:t> MN</a:t>
            </a:r>
            <a:endParaRPr lang="ru-RU" dirty="0"/>
          </a:p>
          <a:p>
            <a:r>
              <a:rPr lang="ru-RU" dirty="0"/>
              <a:t>Программа </a:t>
            </a:r>
            <a:r>
              <a:rPr lang="en-US" dirty="0"/>
              <a:t>[</a:t>
            </a:r>
            <a:r>
              <a:rPr lang="ru-RU" dirty="0" err="1"/>
              <a:t>Друскин</a:t>
            </a:r>
            <a:r>
              <a:rPr lang="ru-RU" dirty="0"/>
              <a:t> и </a:t>
            </a:r>
            <a:r>
              <a:rPr lang="ru-RU" dirty="0" err="1"/>
              <a:t>Книжнерман</a:t>
            </a:r>
            <a:r>
              <a:rPr lang="ru-RU" dirty="0"/>
              <a:t>, 1988</a:t>
            </a:r>
            <a:r>
              <a:rPr lang="en-US" dirty="0"/>
              <a:t>]</a:t>
            </a:r>
            <a:endParaRPr lang="ru-RU" dirty="0"/>
          </a:p>
          <a:p>
            <a:r>
              <a:rPr lang="ru-RU" dirty="0"/>
              <a:t>Модель, характерная для района в Норвежском море</a:t>
            </a:r>
          </a:p>
          <a:p>
            <a:r>
              <a:rPr lang="ru-RU" dirty="0"/>
              <a:t>Графики на разносе 1 км на разных временах</a:t>
            </a:r>
          </a:p>
          <a:p>
            <a:r>
              <a:rPr lang="ru-RU" dirty="0"/>
              <a:t>Синие графики – УЭС коллектора 8 </a:t>
            </a:r>
            <a:r>
              <a:rPr lang="ru-RU" dirty="0" err="1"/>
              <a:t>Ом∙м</a:t>
            </a:r>
            <a:r>
              <a:rPr lang="ru-RU" dirty="0"/>
              <a:t>, красные – 20 </a:t>
            </a:r>
            <a:r>
              <a:rPr lang="ru-RU" dirty="0" err="1"/>
              <a:t>Ом∙м</a:t>
            </a:r>
            <a:endParaRPr lang="ru-RU" dirty="0"/>
          </a:p>
          <a:p>
            <a:r>
              <a:rPr lang="en-US" dirty="0"/>
              <a:t>[</a:t>
            </a:r>
            <a:r>
              <a:rPr lang="en-US" dirty="0" err="1"/>
              <a:t>Barsukov</a:t>
            </a:r>
            <a:r>
              <a:rPr lang="en-US" dirty="0"/>
              <a:t> &amp; </a:t>
            </a:r>
            <a:r>
              <a:rPr lang="en-US" dirty="0" err="1"/>
              <a:t>Fainberg</a:t>
            </a:r>
            <a:r>
              <a:rPr lang="en-US" dirty="0"/>
              <a:t>, 2017]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620293-0DF8-0ACF-F322-398FFCE28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643" y="1483367"/>
            <a:ext cx="3434169" cy="5132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49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6C061-A016-2178-4BA7-28998E2A1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</a:t>
            </a:r>
            <a:r>
              <a:rPr lang="en-BB" dirty="0"/>
              <a:t> </a:t>
            </a:r>
            <a:r>
              <a:rPr lang="ru-RU" dirty="0"/>
              <a:t>интерпретация кривых морских ЗС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DAAF68-FC9C-1040-880B-3C21E5838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Причины применения </a:t>
            </a:r>
            <a:r>
              <a:rPr lang="en-US" dirty="0"/>
              <a:t>1D</a:t>
            </a:r>
            <a:r>
              <a:rPr lang="en-BB" dirty="0"/>
              <a:t> </a:t>
            </a:r>
            <a:r>
              <a:rPr lang="ru-RU" dirty="0"/>
              <a:t>приближения:</a:t>
            </a:r>
          </a:p>
          <a:p>
            <a:pPr lvl="1"/>
            <a:r>
              <a:rPr lang="ru-RU" dirty="0"/>
              <a:t>Пологое залегание осадочных толщ на шельфе</a:t>
            </a:r>
          </a:p>
          <a:p>
            <a:pPr lvl="1"/>
            <a:r>
              <a:rPr lang="ru-RU" dirty="0"/>
              <a:t>Небольшой размер установки</a:t>
            </a:r>
          </a:p>
          <a:p>
            <a:pPr lvl="1"/>
            <a:r>
              <a:rPr lang="ru-RU" dirty="0"/>
              <a:t>Большой объём данных и требуемых вычислений</a:t>
            </a:r>
          </a:p>
          <a:p>
            <a:r>
              <a:rPr lang="ru-RU" dirty="0"/>
              <a:t>Учёт поляризационных свойств слоёв (</a:t>
            </a:r>
            <a:r>
              <a:rPr lang="en-US" dirty="0">
                <a:latin typeface="Symbol" panose="05050102010706020507" pitchFamily="18" charset="2"/>
              </a:rPr>
              <a:t>h</a:t>
            </a:r>
            <a:r>
              <a:rPr lang="en-US" dirty="0"/>
              <a:t>, </a:t>
            </a:r>
            <a:r>
              <a:rPr lang="en-US" dirty="0">
                <a:latin typeface="Symbol" panose="05050102010706020507" pitchFamily="18" charset="2"/>
              </a:rPr>
              <a:t>t</a:t>
            </a:r>
            <a:r>
              <a:rPr lang="en-US" dirty="0"/>
              <a:t>, c</a:t>
            </a:r>
            <a:r>
              <a:rPr lang="ru-RU" dirty="0"/>
              <a:t>)</a:t>
            </a:r>
          </a:p>
          <a:p>
            <a:pPr lvl="1"/>
            <a:r>
              <a:rPr lang="ru-RU" dirty="0"/>
              <a:t>Эти параметры подбираются только для отдельных слоёв</a:t>
            </a:r>
          </a:p>
          <a:p>
            <a:pPr lvl="1"/>
            <a:r>
              <a:rPr lang="ru-RU" dirty="0"/>
              <a:t>Непростая связь времени проявления слоя и глубины залегания</a:t>
            </a:r>
          </a:p>
          <a:p>
            <a:r>
              <a:rPr lang="ru-RU" dirty="0"/>
              <a:t>Необходимо уметь считать прямую задачу для погруженных в источника и приёмника (при существенной глубине моря)</a:t>
            </a:r>
          </a:p>
        </p:txBody>
      </p:sp>
    </p:spTree>
    <p:extLst>
      <p:ext uri="{BB962C8B-B14F-4D97-AF65-F5344CB8AC3E}">
        <p14:creationId xmlns:p14="http://schemas.microsoft.com/office/powerpoint/2010/main" val="3151681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9F437-C56B-BFC8-526D-0A1E8275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интерпретации морских ЗС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BFA923-696D-8748-2347-EE776C491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50" y="1825625"/>
            <a:ext cx="5624384" cy="4667250"/>
          </a:xfrm>
        </p:spPr>
        <p:txBody>
          <a:bodyPr/>
          <a:lstStyle/>
          <a:p>
            <a:r>
              <a:rPr lang="ru-RU" dirty="0"/>
              <a:t>Разрезы УЭС и поляризуемости с сейсмическими горизонтами по профилю в транзитной зоне Каспийского моря</a:t>
            </a:r>
          </a:p>
          <a:p>
            <a:r>
              <a:rPr lang="ru-RU" dirty="0"/>
              <a:t>Перспективные на углеводороды зоны связаны с повышенной поляризуемостью в верхней части разреза и повышенным УЭС в глубинных продуктивных толщах</a:t>
            </a:r>
          </a:p>
          <a:p>
            <a:r>
              <a:rPr lang="en-US" dirty="0"/>
              <a:t>[</a:t>
            </a:r>
            <a:r>
              <a:rPr lang="ru-RU" dirty="0"/>
              <a:t>Петров и др. 2010</a:t>
            </a:r>
            <a:r>
              <a:rPr lang="en-US" dirty="0"/>
              <a:t>]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42942A-CF00-A836-D649-45A744ABF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367" y="1690688"/>
            <a:ext cx="5713780" cy="4873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772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84D7B-08C1-E3B1-60C1-171C16129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интерпретации ДНМЭ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0C2EF3-4C7B-3568-DB89-97026CBBC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17" y="1690688"/>
            <a:ext cx="11292396" cy="4674601"/>
          </a:xfrm>
        </p:spPr>
        <p:txBody>
          <a:bodyPr>
            <a:normAutofit fontScale="92500"/>
          </a:bodyPr>
          <a:lstStyle/>
          <a:p>
            <a:r>
              <a:rPr lang="ru-RU" dirty="0"/>
              <a:t>Вместо кажущегося сопротивления, используются параметры для разделения индукционной и поляризационной составляющих</a:t>
            </a:r>
            <a:endParaRPr lang="en-BB" dirty="0"/>
          </a:p>
          <a:p>
            <a:endParaRPr lang="en-BB" dirty="0"/>
          </a:p>
          <a:p>
            <a:endParaRPr lang="en-BB" dirty="0"/>
          </a:p>
          <a:p>
            <a:endParaRPr lang="en-BB" dirty="0"/>
          </a:p>
          <a:p>
            <a:endParaRPr lang="en-BB" dirty="0"/>
          </a:p>
          <a:p>
            <a:endParaRPr lang="en-BB" dirty="0"/>
          </a:p>
          <a:p>
            <a:r>
              <a:rPr lang="ru-RU" dirty="0"/>
              <a:t>При 1</a:t>
            </a:r>
            <a:r>
              <a:rPr lang="en-US" dirty="0"/>
              <a:t>D</a:t>
            </a:r>
            <a:r>
              <a:rPr lang="en-BB" dirty="0"/>
              <a:t> </a:t>
            </a:r>
            <a:r>
              <a:rPr lang="ru-RU" dirty="0"/>
              <a:t>интерпретации минимизируется невязка модельных и наблюдённых значений параметров, оцениваются УЭС и поляризационные свойства слоёв</a:t>
            </a:r>
          </a:p>
          <a:p>
            <a:r>
              <a:rPr lang="en-US" dirty="0"/>
              <a:t>[</a:t>
            </a:r>
            <a:r>
              <a:rPr lang="en-US" dirty="0" err="1"/>
              <a:t>Davydycheva</a:t>
            </a:r>
            <a:r>
              <a:rPr lang="en-US" dirty="0"/>
              <a:t> et al., 20</a:t>
            </a:r>
            <a:r>
              <a:rPr lang="en-BB" dirty="0"/>
              <a:t>0</a:t>
            </a:r>
            <a:r>
              <a:rPr lang="en-US" dirty="0"/>
              <a:t>6]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18D9F0-9A57-1EE9-F195-AC6FE361B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459" y="2775657"/>
            <a:ext cx="7143750" cy="9001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E4E1B5-8732-DEA9-1605-97D1097C0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54" y="3849859"/>
            <a:ext cx="5593556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86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7C31EF-1E24-CF6E-DC18-ECC1303E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Использование высокочастотных осцилляций сигнала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C861A5-146E-D3D0-8326-CA461183F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41" y="1843381"/>
            <a:ext cx="6312022" cy="2990405"/>
          </a:xfrm>
        </p:spPr>
        <p:txBody>
          <a:bodyPr>
            <a:noAutofit/>
          </a:bodyPr>
          <a:lstStyle/>
          <a:p>
            <a:r>
              <a:rPr lang="ru-RU" dirty="0"/>
              <a:t>«Неклассическая» электроразведка, опирающаяся на ею же определённые эмпирические закономерности</a:t>
            </a:r>
          </a:p>
          <a:p>
            <a:r>
              <a:rPr lang="ru-RU" dirty="0"/>
              <a:t>Из сигнала становления удаляется низкочастотная составляющая, используемая в «классической» электроразведке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C7D09-59C9-7627-B6BC-E4E60B68F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87" b="301"/>
          <a:stretch/>
        </p:blipFill>
        <p:spPr bwMode="auto">
          <a:xfrm>
            <a:off x="6845211" y="1726200"/>
            <a:ext cx="4857226" cy="3089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50A2DD37-1DA5-1C9A-83CA-8E28C97C516D}"/>
              </a:ext>
            </a:extLst>
          </p:cNvPr>
          <p:cNvSpPr txBox="1">
            <a:spLocks/>
          </p:cNvSpPr>
          <p:nvPr/>
        </p:nvSpPr>
        <p:spPr>
          <a:xfrm>
            <a:off x="381741" y="5078027"/>
            <a:ext cx="11320696" cy="1414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Строятся временные разрезы, преобразуемые в глубинные</a:t>
            </a:r>
          </a:p>
          <a:p>
            <a:r>
              <a:rPr lang="en-US" dirty="0"/>
              <a:t>[</a:t>
            </a:r>
            <a:r>
              <a:rPr lang="ru-RU" dirty="0" err="1"/>
              <a:t>Небрат</a:t>
            </a:r>
            <a:r>
              <a:rPr lang="ru-RU" dirty="0"/>
              <a:t>, 1990</a:t>
            </a:r>
            <a:r>
              <a:rPr lang="en-US" dirty="0"/>
              <a:t>;</a:t>
            </a:r>
            <a:r>
              <a:rPr lang="en-BB" dirty="0"/>
              <a:t> </a:t>
            </a:r>
            <a:r>
              <a:rPr lang="ru-RU" dirty="0" err="1"/>
              <a:t>Небрат</a:t>
            </a:r>
            <a:r>
              <a:rPr lang="ru-RU" dirty="0"/>
              <a:t> и Сочельников, 2011</a:t>
            </a:r>
            <a:r>
              <a:rPr lang="en-US" dirty="0"/>
              <a:t>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9530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E76B9-862A-A0EA-4BA4-10EF72672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Преимущества (и недостатки) метода морских ЗС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295FFA-848E-8EB1-9D2F-958B525B0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38" y="1825625"/>
            <a:ext cx="11123719" cy="4495276"/>
          </a:xfrm>
        </p:spPr>
        <p:txBody>
          <a:bodyPr/>
          <a:lstStyle/>
          <a:p>
            <a:r>
              <a:rPr lang="ru-RU" dirty="0"/>
              <a:t>Используется гальваническая составляющая </a:t>
            </a:r>
            <a:r>
              <a:rPr lang="en-US" dirty="0"/>
              <a:t>=&gt;</a:t>
            </a:r>
            <a:r>
              <a:rPr lang="ru-RU" dirty="0"/>
              <a:t> чувствительность к </a:t>
            </a:r>
            <a:r>
              <a:rPr lang="ru-RU" dirty="0" err="1"/>
              <a:t>высокоомным</a:t>
            </a:r>
            <a:r>
              <a:rPr lang="ru-RU" dirty="0"/>
              <a:t> слоям (но экранирование нижележащих)</a:t>
            </a:r>
          </a:p>
          <a:p>
            <a:r>
              <a:rPr lang="ru-RU" dirty="0"/>
              <a:t>Мощный источник, накопление сигнала</a:t>
            </a:r>
            <a:r>
              <a:rPr lang="en-US" dirty="0"/>
              <a:t> =&gt;</a:t>
            </a:r>
            <a:r>
              <a:rPr lang="en-BB" dirty="0"/>
              <a:t> </a:t>
            </a:r>
            <a:r>
              <a:rPr lang="ru-RU" dirty="0"/>
              <a:t>высокая точность (но до определённых глубин)</a:t>
            </a:r>
          </a:p>
          <a:p>
            <a:r>
              <a:rPr lang="ru-RU" dirty="0"/>
              <a:t>Широкое применение буксируемых установок </a:t>
            </a:r>
            <a:r>
              <a:rPr lang="en-US" dirty="0"/>
              <a:t>=&gt;</a:t>
            </a:r>
            <a:r>
              <a:rPr lang="ru-RU" dirty="0"/>
              <a:t> производительная технология наблюдений (но при движении возникают помехи)</a:t>
            </a:r>
          </a:p>
          <a:p>
            <a:r>
              <a:rPr lang="ru-RU" dirty="0"/>
              <a:t>Небольшой размер установки </a:t>
            </a:r>
            <a:r>
              <a:rPr lang="en-US" dirty="0"/>
              <a:t>=&gt;</a:t>
            </a:r>
            <a:r>
              <a:rPr lang="en-BB" dirty="0"/>
              <a:t> </a:t>
            </a:r>
            <a:r>
              <a:rPr lang="ru-RU" dirty="0"/>
              <a:t>Чувствительность к разрезу под ней, 1</a:t>
            </a:r>
            <a:r>
              <a:rPr lang="en-US" dirty="0"/>
              <a:t>D</a:t>
            </a:r>
            <a:r>
              <a:rPr lang="en-BB" dirty="0"/>
              <a:t> </a:t>
            </a:r>
            <a:r>
              <a:rPr lang="ru-RU" dirty="0"/>
              <a:t>интерпретация (но неучет 2</a:t>
            </a:r>
            <a:r>
              <a:rPr lang="en-US" dirty="0"/>
              <a:t>D</a:t>
            </a:r>
            <a:r>
              <a:rPr lang="en-BB" dirty="0"/>
              <a:t> </a:t>
            </a:r>
            <a:r>
              <a:rPr lang="ru-RU" dirty="0"/>
              <a:t>эффектов)</a:t>
            </a:r>
          </a:p>
          <a:p>
            <a:r>
              <a:rPr lang="ru-RU" dirty="0"/>
              <a:t>Оценка как УЭС, так и поляризационных свойств</a:t>
            </a:r>
          </a:p>
        </p:txBody>
      </p:sp>
    </p:spTree>
    <p:extLst>
      <p:ext uri="{BB962C8B-B14F-4D97-AF65-F5344CB8AC3E}">
        <p14:creationId xmlns:p14="http://schemas.microsoft.com/office/powerpoint/2010/main" val="1250834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5FFDA-D93F-3B3C-E2B2-0CF87ED46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50235"/>
            <a:ext cx="10515600" cy="177488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Морские зондирования гармоническим полем</a:t>
            </a:r>
          </a:p>
        </p:txBody>
      </p:sp>
    </p:spTree>
    <p:extLst>
      <p:ext uri="{BB962C8B-B14F-4D97-AF65-F5344CB8AC3E}">
        <p14:creationId xmlns:p14="http://schemas.microsoft.com/office/powerpoint/2010/main" val="4107153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1F27D-96CA-9589-EF1B-5F38A52F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зондирования гармоническим полем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3B311B-5FAD-E393-B901-657ECB820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27" y="1825625"/>
            <a:ext cx="11171297" cy="1325563"/>
          </a:xfrm>
        </p:spPr>
        <p:txBody>
          <a:bodyPr/>
          <a:lstStyle/>
          <a:p>
            <a:r>
              <a:rPr lang="ru-RU" dirty="0"/>
              <a:t>Принцип частотного зондирования – чем ниже частота, тем глубже проникает поле. Но при переходе в ближнюю зону начинает доминировать малоинформативное первичное поле источника.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8946AD-3D82-00D3-9F8A-DC556E4AC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509" y="3230167"/>
            <a:ext cx="3728571" cy="31971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65C7A1EB-274A-E924-B7FD-4F653B2D80AE}"/>
              </a:ext>
            </a:extLst>
          </p:cNvPr>
          <p:cNvSpPr txBox="1">
            <a:spLocks/>
          </p:cNvSpPr>
          <p:nvPr/>
        </p:nvSpPr>
        <p:spPr>
          <a:xfrm>
            <a:off x="506027" y="3212411"/>
            <a:ext cx="7279690" cy="32804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Необходимо увеличивать разнос, на суше это сложно, а в море – просто</a:t>
            </a:r>
          </a:p>
          <a:p>
            <a:r>
              <a:rPr lang="ru-RU" dirty="0"/>
              <a:t>Используется не частотный, а дистанционный принцип зондирования</a:t>
            </a:r>
          </a:p>
          <a:p>
            <a:r>
              <a:rPr lang="ru-RU" dirty="0"/>
              <a:t>Метод ДЭМЗ – дистанционных (дипольных) ЭМ зондирований</a:t>
            </a:r>
          </a:p>
          <a:p>
            <a:r>
              <a:rPr lang="ru-RU" dirty="0"/>
              <a:t>Периодический сигнал, но можно использовать гармоники</a:t>
            </a:r>
          </a:p>
        </p:txBody>
      </p:sp>
    </p:spTree>
    <p:extLst>
      <p:ext uri="{BB962C8B-B14F-4D97-AF65-F5344CB8AC3E}">
        <p14:creationId xmlns:p14="http://schemas.microsoft.com/office/powerpoint/2010/main" val="804157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1E6ED-5CF2-8375-B8A9-E39F5941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Вертикальный и горизонтальный скин-эффект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28499F-FFA2-793C-6277-CBA92D3E0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39" y="1825625"/>
            <a:ext cx="11150353" cy="3261280"/>
          </a:xfrm>
        </p:spPr>
        <p:txBody>
          <a:bodyPr>
            <a:noAutofit/>
          </a:bodyPr>
          <a:lstStyle/>
          <a:p>
            <a:r>
              <a:rPr lang="ru-RU" dirty="0"/>
              <a:t>ЭМ поле сильнее затухает в проводящей среде и лучше распространяется по </a:t>
            </a:r>
            <a:r>
              <a:rPr lang="ru-RU" dirty="0" err="1"/>
              <a:t>высокоомной</a:t>
            </a:r>
            <a:endParaRPr lang="ru-RU" dirty="0"/>
          </a:p>
          <a:p>
            <a:r>
              <a:rPr lang="ru-RU" dirty="0"/>
              <a:t>На суше – вертикальный скин-эффект в земле, частотный принцип зондирования</a:t>
            </a:r>
          </a:p>
          <a:p>
            <a:r>
              <a:rPr lang="ru-RU" dirty="0"/>
              <a:t>В море – горизонтальный скин-эффект в земле, дистанционный принцип зондирования</a:t>
            </a:r>
          </a:p>
          <a:p>
            <a:r>
              <a:rPr lang="en-US" dirty="0"/>
              <a:t>[</a:t>
            </a:r>
            <a:r>
              <a:rPr lang="ru-RU" dirty="0" err="1"/>
              <a:t>Ваньян</a:t>
            </a:r>
            <a:r>
              <a:rPr lang="ru-RU" dirty="0"/>
              <a:t>, 1996</a:t>
            </a:r>
            <a:r>
              <a:rPr lang="en-US" dirty="0"/>
              <a:t>]</a:t>
            </a:r>
            <a:endParaRPr lang="ru-RU" dirty="0"/>
          </a:p>
        </p:txBody>
      </p:sp>
      <p:pic>
        <p:nvPicPr>
          <p:cNvPr id="4" name="Picture 8" descr="skin_fs">
            <a:extLst>
              <a:ext uri="{FF2B5EF4-FFF2-40B4-BE49-F238E27FC236}">
                <a16:creationId xmlns:a16="http://schemas.microsoft.com/office/drawing/2014/main" id="{24FF6584-22E5-40F6-81B6-E7C8051FF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345" y="4670807"/>
            <a:ext cx="7639050" cy="1704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219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0771A-1253-C567-63F5-DC539D25D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морских исследований с использованием электромагнитных полей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2DD0B-F036-79C2-C4DA-E67D50B52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8395"/>
            <a:ext cx="10515600" cy="4028567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ru-RU" dirty="0"/>
              <a:t>Изыскания под строительство, обследование техногенных объектов на шельфе (</a:t>
            </a:r>
            <a:r>
              <a:rPr lang="ru-RU" b="1" dirty="0" err="1"/>
              <a:t>малоглубинная</a:t>
            </a:r>
            <a:r>
              <a:rPr lang="ru-RU" b="1" dirty="0"/>
              <a:t> геофизика</a:t>
            </a:r>
            <a:r>
              <a:rPr lang="ru-RU" dirty="0"/>
              <a:t>)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ru-RU" dirty="0"/>
              <a:t>Региональный прогноз, поиск и разведка месторождений нефти и газа, а также изучение газогидратов и многолетней мерзлоты на шельфе (</a:t>
            </a:r>
            <a:r>
              <a:rPr lang="ru-RU" b="1" dirty="0"/>
              <a:t>морская электроразведка</a:t>
            </a:r>
            <a:r>
              <a:rPr lang="ru-RU" dirty="0"/>
              <a:t>)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ru-RU" dirty="0"/>
              <a:t>Изучение глубоких горизонтов земной коры и верхней мантии морей и океанов (</a:t>
            </a:r>
            <a:r>
              <a:rPr lang="ru-RU" b="1" dirty="0"/>
              <a:t>глубинная </a:t>
            </a:r>
            <a:r>
              <a:rPr lang="ru-RU" b="1" dirty="0" err="1"/>
              <a:t>геоэлектрика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26830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6CA6D-90DE-2F81-4265-98241C94F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Влияние </a:t>
            </a:r>
            <a:r>
              <a:rPr lang="ru-RU" dirty="0" err="1"/>
              <a:t>высокоомных</a:t>
            </a:r>
            <a:r>
              <a:rPr lang="ru-RU" dirty="0"/>
              <a:t> слоёв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B222E1-7839-B879-D646-B4750137A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60" y="1825625"/>
            <a:ext cx="11150354" cy="970840"/>
          </a:xfrm>
        </p:spPr>
        <p:txBody>
          <a:bodyPr/>
          <a:lstStyle/>
          <a:p>
            <a:r>
              <a:rPr lang="ru-RU" dirty="0"/>
              <a:t>При небольшой глубине моря поле также распространяется по воздуху – «воздушная волна» </a:t>
            </a:r>
            <a:r>
              <a:rPr lang="en-US" dirty="0"/>
              <a:t>[</a:t>
            </a:r>
            <a:r>
              <a:rPr lang="en-US" dirty="0" err="1"/>
              <a:t>Weidelt</a:t>
            </a:r>
            <a:r>
              <a:rPr lang="en-US" dirty="0"/>
              <a:t>, 2007]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DEBF66-E23D-AFF7-1A3E-0B861D1A2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29" y="2923135"/>
            <a:ext cx="6542848" cy="34622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82198D66-A5F8-36A7-1575-25869FC05B81}"/>
              </a:ext>
            </a:extLst>
          </p:cNvPr>
          <p:cNvSpPr txBox="1">
            <a:spLocks/>
          </p:cNvSpPr>
          <p:nvPr/>
        </p:nvSpPr>
        <p:spPr>
          <a:xfrm>
            <a:off x="532661" y="2796465"/>
            <a:ext cx="4676012" cy="3686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Подобным «волноводом» может быть и высоко-</a:t>
            </a:r>
            <a:r>
              <a:rPr lang="ru-RU" dirty="0" err="1"/>
              <a:t>омный</a:t>
            </a:r>
            <a:r>
              <a:rPr lang="ru-RU" dirty="0"/>
              <a:t> слой в разрезе </a:t>
            </a:r>
          </a:p>
          <a:p>
            <a:r>
              <a:rPr lang="ru-RU" dirty="0"/>
              <a:t>На рисунке в 1-й области преобладает первичное поле, во 2-ю оно попадает по </a:t>
            </a:r>
            <a:r>
              <a:rPr lang="ru-RU" dirty="0" err="1"/>
              <a:t>высокоомному</a:t>
            </a:r>
            <a:r>
              <a:rPr lang="ru-RU" dirty="0"/>
              <a:t> слою, в 3-ю – по воздуху </a:t>
            </a:r>
            <a:r>
              <a:rPr lang="en-US" dirty="0"/>
              <a:t>[</a:t>
            </a:r>
            <a:r>
              <a:rPr lang="en-BB" dirty="0"/>
              <a:t>Key, 2012</a:t>
            </a:r>
            <a:r>
              <a:rPr lang="en-US" dirty="0"/>
              <a:t>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993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E6D76-B84B-00EC-4713-F00613864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Изопараметрические</a:t>
            </a:r>
            <a:r>
              <a:rPr lang="ru-RU" dirty="0"/>
              <a:t> зондирования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D6AB11-7F19-8EE1-A255-A87564A2F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Идея – при понижении частоты </a:t>
            </a:r>
            <a:r>
              <a:rPr lang="en-US" i="1" dirty="0"/>
              <a:t>f</a:t>
            </a:r>
            <a:r>
              <a:rPr lang="en-US" dirty="0"/>
              <a:t> </a:t>
            </a:r>
            <a:r>
              <a:rPr lang="ru-RU" dirty="0"/>
              <a:t>увеличивать разнос </a:t>
            </a:r>
            <a:r>
              <a:rPr lang="en-US" i="1" dirty="0"/>
              <a:t>r</a:t>
            </a:r>
            <a:r>
              <a:rPr lang="en-BB" dirty="0"/>
              <a:t> </a:t>
            </a:r>
            <a:r>
              <a:rPr lang="ru-RU" dirty="0"/>
              <a:t>так, чтобы оставалось постоянным </a:t>
            </a:r>
          </a:p>
          <a:p>
            <a:r>
              <a:rPr lang="ru-RU" dirty="0"/>
              <a:t>На рисунке: 1 – питающая линия, 2 магнитные, 3 – электрические датчики</a:t>
            </a:r>
          </a:p>
          <a:p>
            <a:r>
              <a:rPr lang="ru-RU" dirty="0"/>
              <a:t>Частоты от 2500 до 25 Гц</a:t>
            </a:r>
          </a:p>
          <a:p>
            <a:r>
              <a:rPr lang="ru-RU" dirty="0"/>
              <a:t>Разносы до 200 м</a:t>
            </a:r>
          </a:p>
          <a:p>
            <a:r>
              <a:rPr lang="ru-RU" dirty="0"/>
              <a:t>Трёхслойный разрез по профилю</a:t>
            </a:r>
          </a:p>
          <a:p>
            <a:pPr marL="0" indent="0">
              <a:buNone/>
            </a:pPr>
            <a:r>
              <a:rPr lang="ru-RU" dirty="0"/>
              <a:t>   в Беринговом море</a:t>
            </a:r>
          </a:p>
          <a:p>
            <a:r>
              <a:rPr lang="en-US" dirty="0"/>
              <a:t>[</a:t>
            </a:r>
            <a:r>
              <a:rPr lang="ru-RU" dirty="0" err="1"/>
              <a:t>Молочнов</a:t>
            </a:r>
            <a:r>
              <a:rPr lang="ru-RU" dirty="0"/>
              <a:t> и Рыбакин, 1983</a:t>
            </a:r>
            <a:r>
              <a:rPr lang="en-US" dirty="0"/>
              <a:t>]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8D89E-C64A-2AF4-85E0-6F32FBE176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" b="-2140"/>
          <a:stretch/>
        </p:blipFill>
        <p:spPr>
          <a:xfrm>
            <a:off x="6739315" y="3375732"/>
            <a:ext cx="4754880" cy="16824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18A092-D7A6-9016-9A3D-C7C879875C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" b="-2041"/>
          <a:stretch/>
        </p:blipFill>
        <p:spPr>
          <a:xfrm>
            <a:off x="6739314" y="4999772"/>
            <a:ext cx="4746339" cy="14617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22CBD1-A8A3-A7ED-FCCE-62A950CB7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512" y="2225429"/>
            <a:ext cx="24669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67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42F6F-9F85-DA4D-8E06-810F51BE6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АМК </a:t>
            </a:r>
            <a:r>
              <a:rPr lang="ru-RU" dirty="0" err="1"/>
              <a:t>Скриппсковского</a:t>
            </a:r>
            <a:r>
              <a:rPr lang="ru-RU" dirty="0"/>
              <a:t> океанографического института (Калифорния, США)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93EAD6-B934-D8BC-5BF1-0BC3B6347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17" y="1825625"/>
            <a:ext cx="11372296" cy="4548542"/>
          </a:xfrm>
        </p:spPr>
        <p:txBody>
          <a:bodyPr>
            <a:normAutofit/>
          </a:bodyPr>
          <a:lstStyle/>
          <a:p>
            <a:r>
              <a:rPr lang="ru-RU" dirty="0"/>
              <a:t>Ток силой около 100 А</a:t>
            </a:r>
          </a:p>
          <a:p>
            <a:r>
              <a:rPr lang="ru-RU" dirty="0"/>
              <a:t>Частота </a:t>
            </a:r>
            <a:r>
              <a:rPr lang="en-US" dirty="0"/>
              <a:t>1/16</a:t>
            </a:r>
            <a:r>
              <a:rPr lang="ru-RU" dirty="0"/>
              <a:t> - 16 Гц (1 г-ка)</a:t>
            </a:r>
            <a:endParaRPr lang="en-BB" dirty="0"/>
          </a:p>
          <a:p>
            <a:r>
              <a:rPr lang="en-US" dirty="0"/>
              <a:t>A - </a:t>
            </a:r>
            <a:r>
              <a:rPr lang="ru-RU" dirty="0"/>
              <a:t>Буксируемая АВ</a:t>
            </a:r>
            <a:r>
              <a:rPr lang="en-US" dirty="0"/>
              <a:t> </a:t>
            </a:r>
            <a:r>
              <a:rPr lang="en-BB" dirty="0"/>
              <a:t>600 </a:t>
            </a:r>
            <a:r>
              <a:rPr lang="ru-RU" dirty="0"/>
              <a:t>м</a:t>
            </a:r>
          </a:p>
          <a:p>
            <a:r>
              <a:rPr lang="en-US" dirty="0"/>
              <a:t>B - </a:t>
            </a:r>
            <a:r>
              <a:rPr lang="ru-RU" dirty="0"/>
              <a:t>Измеритель </a:t>
            </a:r>
            <a:r>
              <a:rPr lang="en-US" dirty="0"/>
              <a:t>ELF, MN </a:t>
            </a:r>
            <a:r>
              <a:rPr lang="en-BB" dirty="0"/>
              <a:t>9</a:t>
            </a:r>
            <a:r>
              <a:rPr lang="ru-RU" dirty="0"/>
              <a:t> м</a:t>
            </a:r>
          </a:p>
          <a:p>
            <a:r>
              <a:rPr lang="en-US" dirty="0"/>
              <a:t>C - </a:t>
            </a:r>
            <a:r>
              <a:rPr lang="ru-RU" dirty="0"/>
              <a:t>Измеритель </a:t>
            </a:r>
            <a:r>
              <a:rPr lang="en-US" dirty="0"/>
              <a:t>LEM, </a:t>
            </a:r>
            <a:r>
              <a:rPr lang="ru-RU" dirty="0"/>
              <a:t>750</a:t>
            </a:r>
            <a:r>
              <a:rPr lang="en-US" dirty="0"/>
              <a:t> </a:t>
            </a:r>
            <a:r>
              <a:rPr lang="ru-RU" dirty="0"/>
              <a:t>м</a:t>
            </a:r>
          </a:p>
          <a:p>
            <a:r>
              <a:rPr lang="en-US" dirty="0"/>
              <a:t>T</a:t>
            </a:r>
            <a:r>
              <a:rPr lang="en-BB" dirty="0"/>
              <a:t> - </a:t>
            </a:r>
            <a:r>
              <a:rPr lang="ru-RU" dirty="0"/>
              <a:t>транспондеры</a:t>
            </a:r>
          </a:p>
          <a:p>
            <a:r>
              <a:rPr lang="ru-RU" dirty="0"/>
              <a:t>Также был разработан АМК с буксируемыми заглубленными питающей и приёмной линиями для ДЭМЗ на шельфе</a:t>
            </a:r>
          </a:p>
          <a:p>
            <a:r>
              <a:rPr lang="en-US" dirty="0"/>
              <a:t>[Young &amp; Cox, 1981; Cox et al., 1986; </a:t>
            </a:r>
            <a:r>
              <a:rPr lang="en-US" dirty="0" err="1"/>
              <a:t>Chave</a:t>
            </a:r>
            <a:r>
              <a:rPr lang="en-US" dirty="0"/>
              <a:t> et al, 1991]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D9B552-2F72-A571-4499-62D9B539E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613" y="1930388"/>
            <a:ext cx="6802305" cy="28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30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B177FC-73C3-1A6F-887A-D949AF607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АМК Кембриджского университета и </a:t>
            </a:r>
            <a:r>
              <a:rPr lang="ru-RU" dirty="0" err="1"/>
              <a:t>Саутгемптонского</a:t>
            </a:r>
            <a:r>
              <a:rPr lang="ru-RU" dirty="0"/>
              <a:t> центра (Англия)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62895E-F427-BA2D-0212-106329D3B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87" y="1887771"/>
            <a:ext cx="5094934" cy="450415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Источник </a:t>
            </a:r>
            <a:r>
              <a:rPr lang="en-US" dirty="0"/>
              <a:t>DASI</a:t>
            </a:r>
            <a:r>
              <a:rPr lang="ru-RU" dirty="0"/>
              <a:t>, ток до 200 А</a:t>
            </a:r>
          </a:p>
          <a:p>
            <a:r>
              <a:rPr lang="ru-RU" dirty="0"/>
              <a:t>Эхолот для контроля глубины</a:t>
            </a:r>
          </a:p>
          <a:p>
            <a:r>
              <a:rPr lang="ru-RU" dirty="0"/>
              <a:t>Приёмники </a:t>
            </a:r>
            <a:r>
              <a:rPr lang="en-US" dirty="0"/>
              <a:t>LEMUR</a:t>
            </a:r>
            <a:r>
              <a:rPr lang="ru-RU" dirty="0"/>
              <a:t>:</a:t>
            </a:r>
          </a:p>
          <a:p>
            <a:pPr lvl="1"/>
            <a:r>
              <a:rPr lang="ru-RU" dirty="0"/>
              <a:t>Неполяризующиеся электроды на 4-х 6-метровых штангах</a:t>
            </a:r>
          </a:p>
          <a:p>
            <a:pPr lvl="1"/>
            <a:r>
              <a:rPr lang="ru-RU" dirty="0"/>
              <a:t>Логгер</a:t>
            </a:r>
          </a:p>
          <a:p>
            <a:pPr lvl="1"/>
            <a:r>
              <a:rPr lang="ru-RU" dirty="0"/>
              <a:t>Встроенный компас</a:t>
            </a:r>
          </a:p>
          <a:p>
            <a:pPr lvl="1"/>
            <a:r>
              <a:rPr lang="ru-RU" dirty="0"/>
              <a:t>Якорь (бетонная плита)</a:t>
            </a:r>
          </a:p>
          <a:p>
            <a:pPr lvl="1"/>
            <a:r>
              <a:rPr lang="ru-RU" dirty="0"/>
              <a:t>Лёгкие сферы</a:t>
            </a:r>
          </a:p>
          <a:p>
            <a:pPr lvl="1"/>
            <a:r>
              <a:rPr lang="ru-RU" dirty="0"/>
              <a:t>Акустическая система</a:t>
            </a:r>
          </a:p>
          <a:p>
            <a:r>
              <a:rPr lang="en-BB" dirty="0"/>
              <a:t>[Sinha</a:t>
            </a:r>
            <a:r>
              <a:rPr lang="en-US" dirty="0"/>
              <a:t> al., 1990]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6BE782-40A5-8FC4-9D52-175B71F504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734" y="1952379"/>
            <a:ext cx="6073779" cy="4135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11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5B600-402D-FBD4-0E89-D9EE8020B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05474" cy="1325563"/>
          </a:xfrm>
        </p:spPr>
        <p:txBody>
          <a:bodyPr/>
          <a:lstStyle/>
          <a:p>
            <a:r>
              <a:rPr lang="ru-RU" dirty="0"/>
              <a:t>АМК компании </a:t>
            </a:r>
            <a:r>
              <a:rPr lang="en-US" dirty="0"/>
              <a:t>OHM</a:t>
            </a:r>
            <a:r>
              <a:rPr lang="en-BB" dirty="0"/>
              <a:t> (</a:t>
            </a:r>
            <a:r>
              <a:rPr lang="ru-RU" dirty="0"/>
              <a:t>Англия-США</a:t>
            </a:r>
            <a:r>
              <a:rPr lang="en-BB" dirty="0"/>
              <a:t>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9B7999-7AB2-FE9C-D267-0E0BE8158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042" y="1825625"/>
            <a:ext cx="7222632" cy="466725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Основана в 2002</a:t>
            </a:r>
            <a:r>
              <a:rPr lang="en-BB" dirty="0"/>
              <a:t> </a:t>
            </a:r>
            <a:r>
              <a:rPr lang="ru-RU" dirty="0"/>
              <a:t>году</a:t>
            </a:r>
          </a:p>
          <a:p>
            <a:r>
              <a:rPr lang="ru-RU" dirty="0"/>
              <a:t>Источник «</a:t>
            </a:r>
            <a:r>
              <a:rPr lang="en-US" dirty="0"/>
              <a:t>DASI IV</a:t>
            </a:r>
            <a:r>
              <a:rPr lang="ru-RU" dirty="0"/>
              <a:t>», токи до 1000 А различной формы, длина АВ 100 - 300 м</a:t>
            </a:r>
          </a:p>
          <a:p>
            <a:r>
              <a:rPr lang="ru-RU" dirty="0"/>
              <a:t>Приёмники «</a:t>
            </a:r>
            <a:r>
              <a:rPr lang="en-US" dirty="0"/>
              <a:t>EFMALS III</a:t>
            </a:r>
            <a:r>
              <a:rPr lang="ru-RU" dirty="0"/>
              <a:t>»</a:t>
            </a:r>
            <a:r>
              <a:rPr lang="en-BB" dirty="0"/>
              <a:t> </a:t>
            </a:r>
            <a:r>
              <a:rPr lang="ru-RU" dirty="0"/>
              <a:t>6 компонент поля до 18 суток на глубинах до 3 км</a:t>
            </a:r>
          </a:p>
          <a:p>
            <a:r>
              <a:rPr lang="ru-RU" dirty="0"/>
              <a:t>Применение, в т.ч., на континентальном склоне с перепадом глубин 200 - 2200 м</a:t>
            </a:r>
          </a:p>
          <a:p>
            <a:r>
              <a:rPr lang="ru-RU" dirty="0"/>
              <a:t>Построение 2</a:t>
            </a:r>
            <a:r>
              <a:rPr lang="en-US" dirty="0"/>
              <a:t>D</a:t>
            </a:r>
            <a:r>
              <a:rPr lang="en-BB" dirty="0"/>
              <a:t> </a:t>
            </a:r>
            <a:r>
              <a:rPr lang="ru-RU" dirty="0"/>
              <a:t>и </a:t>
            </a:r>
            <a:r>
              <a:rPr lang="en-US" dirty="0"/>
              <a:t>3D</a:t>
            </a:r>
            <a:r>
              <a:rPr lang="en-BB" dirty="0"/>
              <a:t> </a:t>
            </a:r>
            <a:r>
              <a:rPr lang="ru-RU" dirty="0"/>
              <a:t>моделей</a:t>
            </a:r>
          </a:p>
          <a:p>
            <a:r>
              <a:rPr lang="en-US" dirty="0"/>
              <a:t>[MacGregor, 2004]</a:t>
            </a:r>
            <a:endParaRPr lang="en-BB" dirty="0"/>
          </a:p>
          <a:p>
            <a:r>
              <a:rPr lang="ru-RU" dirty="0"/>
              <a:t>В 2012 </a:t>
            </a:r>
            <a:r>
              <a:rPr lang="en-US" dirty="0"/>
              <a:t>OHM</a:t>
            </a:r>
            <a:r>
              <a:rPr lang="en-BB" dirty="0"/>
              <a:t> </a:t>
            </a:r>
            <a:r>
              <a:rPr lang="ru-RU" dirty="0"/>
              <a:t>поглощена компанией </a:t>
            </a:r>
            <a:r>
              <a:rPr lang="en-US" dirty="0"/>
              <a:t>EMGS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5C73B6-DF33-44DD-591F-43106D257D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755" y="3429000"/>
            <a:ext cx="2814955" cy="3081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50C77F-9B86-C062-E2FD-0FC22B0C7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508" y="399257"/>
            <a:ext cx="3981450" cy="271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200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78ED1-8245-90F7-DACA-44402E663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19320" cy="1325563"/>
          </a:xfrm>
        </p:spPr>
        <p:txBody>
          <a:bodyPr/>
          <a:lstStyle/>
          <a:p>
            <a:r>
              <a:rPr lang="ru-RU" dirty="0"/>
              <a:t>Компания </a:t>
            </a:r>
            <a:r>
              <a:rPr lang="en-US" dirty="0"/>
              <a:t>EMGS</a:t>
            </a:r>
            <a:r>
              <a:rPr lang="en-BB" dirty="0"/>
              <a:t> (</a:t>
            </a:r>
            <a:r>
              <a:rPr lang="ru-RU" dirty="0"/>
              <a:t>Норвегия)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1A9A31-2DF9-54FA-82C0-22C6D9406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49" y="1940560"/>
            <a:ext cx="5752731" cy="4450079"/>
          </a:xfrm>
        </p:spPr>
        <p:txBody>
          <a:bodyPr>
            <a:noAutofit/>
          </a:bodyPr>
          <a:lstStyle/>
          <a:p>
            <a:r>
              <a:rPr lang="ru-RU" dirty="0"/>
              <a:t>Основана в 2002 компанией </a:t>
            </a:r>
            <a:r>
              <a:rPr lang="en-US" dirty="0"/>
              <a:t>Statoil</a:t>
            </a:r>
            <a:endParaRPr lang="en-BB" dirty="0"/>
          </a:p>
          <a:p>
            <a:r>
              <a:rPr lang="ru-RU" dirty="0"/>
              <a:t>Технология </a:t>
            </a:r>
            <a:r>
              <a:rPr lang="en-US" dirty="0"/>
              <a:t>SBL (Sea Bed Logging)</a:t>
            </a:r>
          </a:p>
          <a:p>
            <a:r>
              <a:rPr lang="ru-RU" dirty="0"/>
              <a:t>Источник </a:t>
            </a:r>
            <a:r>
              <a:rPr lang="en-US" dirty="0"/>
              <a:t>Deep Blue</a:t>
            </a:r>
            <a:r>
              <a:rPr lang="ru-RU" dirty="0"/>
              <a:t>, до 10 000 А</a:t>
            </a:r>
          </a:p>
          <a:p>
            <a:r>
              <a:rPr lang="ru-RU" dirty="0"/>
              <a:t>Небольшой источник </a:t>
            </a:r>
            <a:r>
              <a:rPr lang="en-US" dirty="0"/>
              <a:t>Shelf Xpress</a:t>
            </a:r>
            <a:endParaRPr lang="ru-RU" dirty="0"/>
          </a:p>
          <a:p>
            <a:r>
              <a:rPr lang="ru-RU" dirty="0"/>
              <a:t>Разносы до 20 км</a:t>
            </a:r>
          </a:p>
          <a:p>
            <a:r>
              <a:rPr lang="ru-RU" dirty="0"/>
              <a:t>Донные приёмники </a:t>
            </a:r>
            <a:r>
              <a:rPr lang="en-US" dirty="0" err="1"/>
              <a:t>RxV</a:t>
            </a:r>
            <a:r>
              <a:rPr lang="en-US" dirty="0"/>
              <a:t>, </a:t>
            </a:r>
            <a:r>
              <a:rPr lang="en-US" dirty="0" err="1"/>
              <a:t>RxJ</a:t>
            </a:r>
            <a:endParaRPr lang="en-BB" dirty="0"/>
          </a:p>
          <a:p>
            <a:r>
              <a:rPr lang="ru-RU" dirty="0"/>
              <a:t>ДЭМЗ + МТЗ (без источника)</a:t>
            </a:r>
            <a:endParaRPr lang="en-BB" dirty="0"/>
          </a:p>
          <a:p>
            <a:r>
              <a:rPr lang="en-US" dirty="0"/>
              <a:t>[</a:t>
            </a:r>
            <a:r>
              <a:rPr lang="en-US" dirty="0" err="1"/>
              <a:t>Eidesmo</a:t>
            </a:r>
            <a:r>
              <a:rPr lang="en-US" dirty="0"/>
              <a:t> et al., 2002; </a:t>
            </a:r>
          </a:p>
          <a:p>
            <a:pPr marL="0" indent="0">
              <a:buNone/>
            </a:pPr>
            <a:r>
              <a:rPr lang="en-US" dirty="0"/>
              <a:t>   Hanssen et al, 2017]</a:t>
            </a:r>
            <a:endParaRPr lang="ru-RU" dirty="0"/>
          </a:p>
        </p:txBody>
      </p:sp>
      <p:pic>
        <p:nvPicPr>
          <p:cNvPr id="4" name="Рисунок 3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D633A817-B926-AF43-DF52-69C3CB9824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02" y="379143"/>
            <a:ext cx="5832210" cy="40433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47B8C9-CA29-98F1-5233-0D11E9284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226" y="4746269"/>
            <a:ext cx="2809702" cy="186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45E9ED-872D-7739-1E97-11D4CB3ABE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852" y="4746270"/>
            <a:ext cx="3063655" cy="1874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773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02D9A7-8CC3-69C7-025E-C814AA14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48" y="365125"/>
            <a:ext cx="11171066" cy="1325563"/>
          </a:xfrm>
        </p:spPr>
        <p:txBody>
          <a:bodyPr/>
          <a:lstStyle/>
          <a:p>
            <a:r>
              <a:rPr lang="ru-RU" dirty="0"/>
              <a:t>АМК компаний </a:t>
            </a:r>
            <a:r>
              <a:rPr lang="en-US" dirty="0"/>
              <a:t>PGS </a:t>
            </a:r>
            <a:r>
              <a:rPr lang="en-BB" dirty="0"/>
              <a:t>(</a:t>
            </a:r>
            <a:r>
              <a:rPr lang="ru-RU" dirty="0"/>
              <a:t>Норвегия) и </a:t>
            </a:r>
            <a:r>
              <a:rPr lang="en-US" dirty="0"/>
              <a:t>OFG</a:t>
            </a:r>
            <a:r>
              <a:rPr lang="ru-RU" dirty="0"/>
              <a:t> (Канада)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94044B-BD03-3E9C-79F8-33ACDDDCF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83" y="1690688"/>
            <a:ext cx="11464031" cy="1185675"/>
          </a:xfrm>
        </p:spPr>
        <p:txBody>
          <a:bodyPr>
            <a:normAutofit/>
          </a:bodyPr>
          <a:lstStyle/>
          <a:p>
            <a:r>
              <a:rPr lang="ru-RU" dirty="0"/>
              <a:t>Технология разрабатывалась с 2005 в </a:t>
            </a:r>
            <a:r>
              <a:rPr lang="en-US" dirty="0"/>
              <a:t>PGS</a:t>
            </a:r>
            <a:r>
              <a:rPr lang="ru-RU" dirty="0"/>
              <a:t>, в 2020 передана в </a:t>
            </a:r>
            <a:r>
              <a:rPr lang="en-US" dirty="0"/>
              <a:t>OFG</a:t>
            </a:r>
            <a:endParaRPr lang="en-BB" dirty="0"/>
          </a:p>
          <a:p>
            <a:r>
              <a:rPr lang="ru-RU" dirty="0"/>
              <a:t>Буксируемая система для глубины моря 50-400 м глубинностью 1500 м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EFDC9DC-197A-4706-8BF6-57E760B2B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212"/>
          <a:stretch/>
        </p:blipFill>
        <p:spPr bwMode="auto">
          <a:xfrm>
            <a:off x="5513032" y="2763466"/>
            <a:ext cx="6452121" cy="37815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0DCCFBC6-91AC-78B0-AB69-81D98FF44D54}"/>
              </a:ext>
            </a:extLst>
          </p:cNvPr>
          <p:cNvSpPr txBox="1">
            <a:spLocks/>
          </p:cNvSpPr>
          <p:nvPr/>
        </p:nvSpPr>
        <p:spPr>
          <a:xfrm>
            <a:off x="363984" y="2876364"/>
            <a:ext cx="5220069" cy="3729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АВ 800 м, заглублена на 10 м</a:t>
            </a:r>
            <a:endParaRPr lang="en-BB" dirty="0"/>
          </a:p>
          <a:p>
            <a:r>
              <a:rPr lang="ru-RU" dirty="0"/>
              <a:t>Приёмная коса 7700 м, 72 линии, заглубление до 100 м</a:t>
            </a:r>
          </a:p>
          <a:p>
            <a:r>
              <a:rPr lang="ru-RU" dirty="0"/>
              <a:t>Изначально </a:t>
            </a:r>
            <a:r>
              <a:rPr lang="en-US" dirty="0"/>
              <a:t>Multi-Transient EM</a:t>
            </a:r>
            <a:r>
              <a:rPr lang="ru-RU" dirty="0"/>
              <a:t>, затем геометрическое зондирование </a:t>
            </a:r>
          </a:p>
          <a:p>
            <a:r>
              <a:rPr lang="ru-RU" dirty="0"/>
              <a:t>Совместно с сейсморазведкой</a:t>
            </a:r>
            <a:endParaRPr lang="en-BB" dirty="0"/>
          </a:p>
          <a:p>
            <a:r>
              <a:rPr lang="en-BB" dirty="0"/>
              <a:t>[McKay et al., 2015]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962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3838A-3D75-7BB8-C0FC-48E268B07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Использование токовых сигналов различной формы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73C4CF-EA6D-D492-0470-6CB2B87B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440" y="2005531"/>
            <a:ext cx="4747976" cy="452649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Амплитуда гармоник меандра быстро затухает</a:t>
            </a:r>
          </a:p>
          <a:p>
            <a:r>
              <a:rPr lang="ru-RU" dirty="0"/>
              <a:t>Предложен метод создания сигналов с гармониками близкой интенсивности </a:t>
            </a:r>
            <a:r>
              <a:rPr lang="en-US" dirty="0"/>
              <a:t>[</a:t>
            </a:r>
            <a:r>
              <a:rPr lang="en-US" dirty="0" err="1"/>
              <a:t>Mittet</a:t>
            </a:r>
            <a:r>
              <a:rPr lang="en-US" dirty="0"/>
              <a:t> &amp; </a:t>
            </a:r>
            <a:r>
              <a:rPr lang="en-US" dirty="0" err="1"/>
              <a:t>Schaug</a:t>
            </a:r>
            <a:r>
              <a:rPr lang="en-US" dirty="0"/>
              <a:t>-Petersen, 2008]</a:t>
            </a:r>
            <a:endParaRPr lang="ru-RU" dirty="0"/>
          </a:p>
          <a:p>
            <a:r>
              <a:rPr lang="ru-RU" dirty="0"/>
              <a:t>Подобрана форма сигнала со слабой 1-й, но большими гармониками вплоть до    27-й</a:t>
            </a:r>
            <a:r>
              <a:rPr lang="en-BB" dirty="0"/>
              <a:t> </a:t>
            </a:r>
            <a:r>
              <a:rPr lang="en-US" dirty="0"/>
              <a:t>[Myer et al. 2011]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63E7B2-D72C-16AC-68FE-B15839103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773" y="2036029"/>
            <a:ext cx="3351853" cy="414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68DDE-8B03-D270-5BE0-C1AE0100B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352" y="1995504"/>
            <a:ext cx="3456599" cy="4224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3435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9B277-5FF1-90CF-B698-A3EB6ED43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</a:t>
            </a:r>
            <a:r>
              <a:rPr lang="en-BB" dirty="0"/>
              <a:t> </a:t>
            </a:r>
            <a:r>
              <a:rPr lang="ru-RU" dirty="0"/>
              <a:t>инверсия данных ДЭМЗ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50EAD8-EE60-7A05-23CB-F8EA24761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51" y="1615736"/>
            <a:ext cx="7592937" cy="4877139"/>
          </a:xfrm>
        </p:spPr>
        <p:txBody>
          <a:bodyPr>
            <a:normAutofit lnSpcReduction="10000"/>
          </a:bodyPr>
          <a:lstStyle/>
          <a:p>
            <a:r>
              <a:rPr lang="en-BB" dirty="0"/>
              <a:t>1D </a:t>
            </a:r>
            <a:r>
              <a:rPr lang="ru-RU" dirty="0"/>
              <a:t>инверсия применяется </a:t>
            </a:r>
            <a:r>
              <a:rPr lang="en-US" dirty="0"/>
              <a:t>[Key, 2009]</a:t>
            </a:r>
            <a:r>
              <a:rPr lang="ru-RU" dirty="0"/>
              <a:t>, но редко</a:t>
            </a:r>
          </a:p>
          <a:p>
            <a:r>
              <a:rPr lang="ru-RU" dirty="0"/>
              <a:t>Для 2</a:t>
            </a:r>
            <a:r>
              <a:rPr lang="en-US" dirty="0"/>
              <a:t>D</a:t>
            </a:r>
            <a:r>
              <a:rPr lang="en-BB" dirty="0"/>
              <a:t> </a:t>
            </a:r>
            <a:r>
              <a:rPr lang="ru-RU" dirty="0"/>
              <a:t>инверсии широко применяется программа </a:t>
            </a:r>
            <a:r>
              <a:rPr lang="en-US" dirty="0"/>
              <a:t>MARE2DEM</a:t>
            </a:r>
            <a:r>
              <a:rPr lang="en-BB" dirty="0"/>
              <a:t> </a:t>
            </a:r>
            <a:r>
              <a:rPr lang="en-US" dirty="0"/>
              <a:t>[Key, 2016]</a:t>
            </a:r>
            <a:endParaRPr lang="en-BB" dirty="0"/>
          </a:p>
          <a:p>
            <a:r>
              <a:rPr lang="ru-RU" dirty="0"/>
              <a:t>Прямая задача решается методом конечных элементов (треугольные ячейки)</a:t>
            </a:r>
          </a:p>
          <a:p>
            <a:r>
              <a:rPr lang="ru-RU" dirty="0"/>
              <a:t>При инверсии строится сглаженная модель, возможно использование априорной модели</a:t>
            </a:r>
          </a:p>
          <a:p>
            <a:r>
              <a:rPr lang="ru-RU" dirty="0"/>
              <a:t>На рисунках – истинная модель, результаты инверсии ДЭМЗ и МТЗ. Использовалось 55 приёмников с шагом 500 м, 271 положение источника, частоты 0.1, 0.3, 1 и 3 Гц                (для МТЗ – периоды 10 – 10 000 с).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E71C06-C7A8-B87E-1B7F-893A9E8DD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470" y="311855"/>
            <a:ext cx="3815725" cy="210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7CB7CC-F444-600C-2876-11108792F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97" y="4494171"/>
            <a:ext cx="3835678" cy="209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60ED1E-AE8A-DEB0-1A11-2FC5B56B85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065" y="2436569"/>
            <a:ext cx="3745896" cy="2055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254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4616B-660E-D7CE-F6BE-19891B001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</a:t>
            </a:r>
            <a:r>
              <a:rPr lang="en-US" dirty="0"/>
              <a:t>D </a:t>
            </a:r>
            <a:r>
              <a:rPr lang="ru-RU" dirty="0"/>
              <a:t>инверсия данных ДЭМЗ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1FB668-B34F-720A-97DE-A01187920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12" y="1690689"/>
            <a:ext cx="7735166" cy="223770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Программа компании </a:t>
            </a:r>
            <a:r>
              <a:rPr lang="en-US" dirty="0"/>
              <a:t>EMGS</a:t>
            </a:r>
            <a:r>
              <a:rPr lang="en-BB" dirty="0"/>
              <a:t> </a:t>
            </a:r>
            <a:r>
              <a:rPr lang="ru-RU" dirty="0"/>
              <a:t>для 3</a:t>
            </a:r>
            <a:r>
              <a:rPr lang="en-US" dirty="0"/>
              <a:t>D</a:t>
            </a:r>
            <a:r>
              <a:rPr lang="en-BB" dirty="0"/>
              <a:t> </a:t>
            </a:r>
            <a:r>
              <a:rPr lang="ru-RU" dirty="0"/>
              <a:t>инверсии</a:t>
            </a:r>
          </a:p>
          <a:p>
            <a:pPr>
              <a:lnSpc>
                <a:spcPct val="80000"/>
              </a:lnSpc>
            </a:pPr>
            <a:r>
              <a:rPr lang="ru-RU" dirty="0"/>
              <a:t>Модель с фоновым слоистым разрезом и четырьмя </a:t>
            </a:r>
            <a:r>
              <a:rPr lang="ru-RU" dirty="0" err="1"/>
              <a:t>высокоомными</a:t>
            </a:r>
            <a:r>
              <a:rPr lang="ru-RU" dirty="0"/>
              <a:t> объектами</a:t>
            </a:r>
          </a:p>
          <a:p>
            <a:pPr>
              <a:lnSpc>
                <a:spcPct val="80000"/>
              </a:lnSpc>
            </a:pPr>
            <a:r>
              <a:rPr lang="ru-RU" dirty="0"/>
              <a:t>Две схемы наблюдения</a:t>
            </a:r>
          </a:p>
          <a:p>
            <a:pPr>
              <a:lnSpc>
                <a:spcPct val="80000"/>
              </a:lnSpc>
            </a:pPr>
            <a:r>
              <a:rPr lang="ru-RU" dirty="0"/>
              <a:t>Разрезы по двум профилям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E785D8-9E28-84B2-A5A9-2F678ACFB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366" y="126695"/>
            <a:ext cx="3740150" cy="311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304772-8CA7-AF36-5D21-DF94D5F08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543" y="3263559"/>
            <a:ext cx="3725545" cy="34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DE28B0-146A-792F-5DB6-BD1C5A07F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136" y="3804104"/>
            <a:ext cx="2743332" cy="26735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4D7CA0EB-78D3-0469-1F3D-E9DE015A3ED4}"/>
              </a:ext>
            </a:extLst>
          </p:cNvPr>
          <p:cNvSpPr txBox="1">
            <a:spLocks/>
          </p:cNvSpPr>
          <p:nvPr/>
        </p:nvSpPr>
        <p:spPr>
          <a:xfrm>
            <a:off x="264912" y="3937276"/>
            <a:ext cx="4991834" cy="2428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dirty="0"/>
              <a:t>a</a:t>
            </a:r>
            <a:r>
              <a:rPr lang="en-BB" dirty="0"/>
              <a:t> </a:t>
            </a:r>
            <a:r>
              <a:rPr lang="ru-RU" dirty="0"/>
              <a:t>и </a:t>
            </a:r>
            <a:r>
              <a:rPr lang="en-US" dirty="0"/>
              <a:t>b </a:t>
            </a:r>
            <a:r>
              <a:rPr lang="ru-RU" dirty="0"/>
              <a:t>-</a:t>
            </a:r>
            <a:r>
              <a:rPr lang="en-BB" dirty="0"/>
              <a:t> </a:t>
            </a:r>
            <a:r>
              <a:rPr lang="ru-RU" dirty="0"/>
              <a:t>донные измерения </a:t>
            </a:r>
          </a:p>
          <a:p>
            <a:pPr>
              <a:lnSpc>
                <a:spcPct val="80000"/>
              </a:lnSpc>
            </a:pPr>
            <a:r>
              <a:rPr lang="en-US" dirty="0"/>
              <a:t>c </a:t>
            </a:r>
            <a:r>
              <a:rPr lang="ru-RU" dirty="0"/>
              <a:t>и</a:t>
            </a:r>
            <a:r>
              <a:rPr lang="en-US" dirty="0"/>
              <a:t> d </a:t>
            </a:r>
            <a:r>
              <a:rPr lang="ru-RU" dirty="0"/>
              <a:t>- буксируемая установка</a:t>
            </a:r>
          </a:p>
          <a:p>
            <a:pPr>
              <a:lnSpc>
                <a:spcPct val="80000"/>
              </a:lnSpc>
            </a:pPr>
            <a:r>
              <a:rPr lang="en-US" dirty="0"/>
              <a:t>e </a:t>
            </a:r>
            <a:r>
              <a:rPr lang="ru-RU" dirty="0"/>
              <a:t>и</a:t>
            </a:r>
            <a:r>
              <a:rPr lang="en-BB" dirty="0"/>
              <a:t> f </a:t>
            </a:r>
            <a:r>
              <a:rPr lang="ru-RU" dirty="0"/>
              <a:t>– совместная инверсия</a:t>
            </a:r>
          </a:p>
          <a:p>
            <a:pPr>
              <a:lnSpc>
                <a:spcPct val="80000"/>
              </a:lnSpc>
            </a:pPr>
            <a:r>
              <a:rPr lang="en-US" dirty="0"/>
              <a:t>G </a:t>
            </a:r>
            <a:r>
              <a:rPr lang="ru-RU" dirty="0"/>
              <a:t>и </a:t>
            </a:r>
            <a:r>
              <a:rPr lang="en-US" dirty="0"/>
              <a:t>h</a:t>
            </a:r>
            <a:r>
              <a:rPr lang="en-BB" dirty="0"/>
              <a:t> – </a:t>
            </a:r>
            <a:r>
              <a:rPr lang="ru-RU" dirty="0"/>
              <a:t>истинная модель</a:t>
            </a:r>
          </a:p>
          <a:p>
            <a:pPr>
              <a:lnSpc>
                <a:spcPct val="80000"/>
              </a:lnSpc>
            </a:pPr>
            <a:r>
              <a:rPr lang="en-US" dirty="0"/>
              <a:t>[Morten et al., 2016]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6057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B62A5-A89C-940E-D9AB-20F1EE33D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морской нефтегазовой электроразведки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90C371-885E-7D0E-1BB1-6A85CDDE3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3" y="2038692"/>
            <a:ext cx="11043822" cy="3989249"/>
          </a:xfrm>
        </p:spPr>
        <p:txBody>
          <a:bodyPr>
            <a:noAutofit/>
          </a:bodyPr>
          <a:lstStyle/>
          <a:p>
            <a:r>
              <a:rPr lang="ru-RU" b="1" dirty="0"/>
              <a:t>Методы низкочастотного электромагнитного (ЭМ) зондирования</a:t>
            </a:r>
          </a:p>
          <a:p>
            <a:pPr lvl="1"/>
            <a:r>
              <a:rPr lang="ru-RU" sz="2800" b="1" dirty="0"/>
              <a:t>Использующие искусственное поле</a:t>
            </a:r>
          </a:p>
          <a:p>
            <a:pPr lvl="2"/>
            <a:r>
              <a:rPr lang="ru-RU" sz="2800" dirty="0"/>
              <a:t>Импульсное поле - метод зондирования становлением ЭМ поля (ЗС)</a:t>
            </a:r>
            <a:r>
              <a:rPr lang="en-US" sz="2800" dirty="0"/>
              <a:t>,</a:t>
            </a:r>
            <a:r>
              <a:rPr lang="ru-RU" sz="2800" dirty="0"/>
              <a:t> </a:t>
            </a:r>
            <a:r>
              <a:rPr lang="en-US" sz="2800" dirty="0"/>
              <a:t>time-domain EM method (TEM)</a:t>
            </a:r>
            <a:endParaRPr lang="en-BB" sz="2800" dirty="0"/>
          </a:p>
          <a:p>
            <a:pPr lvl="2"/>
            <a:r>
              <a:rPr lang="ru-RU" sz="2800" dirty="0"/>
              <a:t>Гармоническое поле – метод дистанционного</a:t>
            </a:r>
            <a:r>
              <a:rPr lang="en-BB" sz="2800" dirty="0"/>
              <a:t> (</a:t>
            </a:r>
            <a:r>
              <a:rPr lang="ru-RU" sz="2800" dirty="0"/>
              <a:t>или дипольного</a:t>
            </a:r>
            <a:r>
              <a:rPr lang="en-BB" sz="2800" dirty="0"/>
              <a:t>)</a:t>
            </a:r>
            <a:r>
              <a:rPr lang="ru-RU" sz="2800" dirty="0"/>
              <a:t> ЭМ зондирования (ДЭМЗ), </a:t>
            </a:r>
            <a:r>
              <a:rPr lang="en-US" sz="2800" dirty="0"/>
              <a:t>controlled-source EM method (CSEM)</a:t>
            </a:r>
            <a:endParaRPr lang="ru-RU" sz="2800" dirty="0"/>
          </a:p>
          <a:p>
            <a:pPr lvl="1"/>
            <a:r>
              <a:rPr lang="ru-RU" sz="2800" b="1" dirty="0"/>
              <a:t>Использующие естественное поле</a:t>
            </a:r>
            <a:endParaRPr lang="en-BB" sz="2800" b="1" dirty="0"/>
          </a:p>
          <a:p>
            <a:pPr lvl="2"/>
            <a:r>
              <a:rPr lang="ru-RU" sz="2800" dirty="0"/>
              <a:t>Магнитотеллурическое </a:t>
            </a:r>
            <a:r>
              <a:rPr lang="en-BB" sz="2800" dirty="0"/>
              <a:t>(</a:t>
            </a:r>
            <a:r>
              <a:rPr lang="ru-RU" sz="2800" dirty="0"/>
              <a:t>МТ</a:t>
            </a:r>
            <a:r>
              <a:rPr lang="en-BB" sz="2800" dirty="0"/>
              <a:t>)</a:t>
            </a:r>
            <a:r>
              <a:rPr lang="ru-RU" sz="2800" dirty="0"/>
              <a:t> поле – метод МТ зондирования </a:t>
            </a:r>
            <a:r>
              <a:rPr lang="en-US" sz="2800" dirty="0"/>
              <a:t>(</a:t>
            </a:r>
            <a:r>
              <a:rPr lang="ru-RU" sz="2800" dirty="0"/>
              <a:t>МТЗ</a:t>
            </a:r>
            <a:r>
              <a:rPr lang="en-US" sz="2800" dirty="0"/>
              <a:t>)</a:t>
            </a:r>
            <a:r>
              <a:rPr lang="ru-RU" sz="2800" dirty="0"/>
              <a:t>, </a:t>
            </a:r>
            <a:r>
              <a:rPr lang="en-US" sz="2800" dirty="0" err="1"/>
              <a:t>magnetotelluric</a:t>
            </a:r>
            <a:r>
              <a:rPr lang="en-US" sz="2800" dirty="0"/>
              <a:t> method (MT)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30309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FAD27-1784-36DF-9D37-053A42F43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Учёт анизотропии при </a:t>
            </a:r>
            <a:r>
              <a:rPr lang="en-US" dirty="0"/>
              <a:t>3D</a:t>
            </a:r>
            <a:r>
              <a:rPr lang="en-BB" dirty="0"/>
              <a:t> </a:t>
            </a:r>
            <a:r>
              <a:rPr lang="ru-RU" dirty="0"/>
              <a:t>инверсии ДЭМЗ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42FC13-2994-01C6-8083-A34694848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4" y="1825625"/>
            <a:ext cx="11132598" cy="1219416"/>
          </a:xfrm>
        </p:spPr>
        <p:txBody>
          <a:bodyPr>
            <a:noAutofit/>
          </a:bodyPr>
          <a:lstStyle/>
          <a:p>
            <a:r>
              <a:rPr lang="en-BB" dirty="0"/>
              <a:t>3D </a:t>
            </a:r>
            <a:r>
              <a:rPr lang="ru-RU" dirty="0"/>
              <a:t>инверсия ДЭМЗ в Мексиканском заливе</a:t>
            </a:r>
            <a:endParaRPr lang="en-US" dirty="0"/>
          </a:p>
          <a:p>
            <a:r>
              <a:rPr lang="ru-RU" dirty="0"/>
              <a:t>Оценивались УЭС поперёк и вдоль слоистости, азимут и угол падения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7A13F1-1A08-00A0-0D11-30FA0A72F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361" y="2994379"/>
            <a:ext cx="7269831" cy="34541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78304BF6-D285-1719-C27F-274647885760}"/>
              </a:ext>
            </a:extLst>
          </p:cNvPr>
          <p:cNvSpPr txBox="1">
            <a:spLocks/>
          </p:cNvSpPr>
          <p:nvPr/>
        </p:nvSpPr>
        <p:spPr>
          <a:xfrm>
            <a:off x="479393" y="3038769"/>
            <a:ext cx="3923931" cy="3454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Разрезы по одному из профилей</a:t>
            </a:r>
          </a:p>
          <a:p>
            <a:r>
              <a:rPr lang="en-BB" dirty="0"/>
              <a:t>a</a:t>
            </a:r>
            <a:r>
              <a:rPr lang="en-US" dirty="0"/>
              <a:t> - </a:t>
            </a:r>
            <a:r>
              <a:rPr lang="ru-RU" dirty="0"/>
              <a:t>УЭС поперечное</a:t>
            </a:r>
          </a:p>
          <a:p>
            <a:r>
              <a:rPr lang="en-US" dirty="0"/>
              <a:t>b</a:t>
            </a:r>
            <a:r>
              <a:rPr lang="en-BB" dirty="0"/>
              <a:t> - </a:t>
            </a:r>
            <a:r>
              <a:rPr lang="ru-RU" dirty="0"/>
              <a:t>УЭС продольное</a:t>
            </a:r>
          </a:p>
          <a:p>
            <a:r>
              <a:rPr lang="en-US" dirty="0"/>
              <a:t>c</a:t>
            </a:r>
            <a:r>
              <a:rPr lang="ru-RU" dirty="0"/>
              <a:t> </a:t>
            </a:r>
            <a:r>
              <a:rPr lang="en-BB" dirty="0"/>
              <a:t>-</a:t>
            </a:r>
            <a:r>
              <a:rPr lang="ru-RU" dirty="0"/>
              <a:t> азимут падения</a:t>
            </a:r>
          </a:p>
          <a:p>
            <a:r>
              <a:rPr lang="en-US" dirty="0"/>
              <a:t>d</a:t>
            </a:r>
            <a:r>
              <a:rPr lang="en-BB" dirty="0"/>
              <a:t> </a:t>
            </a:r>
            <a:r>
              <a:rPr lang="ru-RU" dirty="0"/>
              <a:t>- угол падения</a:t>
            </a:r>
          </a:p>
          <a:p>
            <a:r>
              <a:rPr lang="en-US" dirty="0"/>
              <a:t>[Bjorke et al., 2020]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50350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BD484-B03E-2C8A-0496-2C007967E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Изучение газового месторождения на шельфе Австралии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C634C3-CC14-B1A5-8630-B3AF72102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54" y="1825625"/>
            <a:ext cx="11383347" cy="229850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dirty="0"/>
              <a:t>ДЭМЗ в 2009 на месторождении Скарборо со сложным строением, выполнял </a:t>
            </a:r>
            <a:r>
              <a:rPr lang="ru-RU" dirty="0" err="1"/>
              <a:t>Скриппсовский</a:t>
            </a:r>
            <a:r>
              <a:rPr lang="ru-RU" dirty="0"/>
              <a:t> океанографический институт для </a:t>
            </a:r>
            <a:r>
              <a:rPr lang="en-US" dirty="0"/>
              <a:t>BHP Billiton</a:t>
            </a:r>
            <a:endParaRPr lang="en-BB" dirty="0"/>
          </a:p>
          <a:p>
            <a:pPr>
              <a:spcBef>
                <a:spcPts val="600"/>
              </a:spcBef>
            </a:pPr>
            <a:r>
              <a:rPr lang="ru-RU" dirty="0"/>
              <a:t>144 донные точки, 20 профилей буксировки источника (+ приёмник)</a:t>
            </a:r>
          </a:p>
          <a:p>
            <a:pPr>
              <a:spcBef>
                <a:spcPts val="600"/>
              </a:spcBef>
            </a:pPr>
            <a:r>
              <a:rPr lang="ru-RU" dirty="0"/>
              <a:t>Опробование разных методов инверсии, компонент данных…</a:t>
            </a:r>
            <a:endParaRPr lang="en-BB" dirty="0"/>
          </a:p>
          <a:p>
            <a:pPr>
              <a:spcBef>
                <a:spcPts val="600"/>
              </a:spcBef>
            </a:pPr>
            <a:r>
              <a:rPr lang="en-US" dirty="0"/>
              <a:t>[Myer at al., 2012</a:t>
            </a:r>
            <a:r>
              <a:rPr lang="en-BB" dirty="0"/>
              <a:t>;</a:t>
            </a:r>
            <a:r>
              <a:rPr lang="ru-RU" dirty="0"/>
              <a:t> </a:t>
            </a:r>
            <a:r>
              <a:rPr lang="en-US" dirty="0"/>
              <a:t>Myer at el., 2015; Constable et al., 2019]</a:t>
            </a:r>
            <a:endParaRPr lang="en-BB" dirty="0"/>
          </a:p>
          <a:p>
            <a:pPr>
              <a:spcBef>
                <a:spcPts val="600"/>
              </a:spcBef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E7DB54-681A-1601-3243-35242191A8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8330" r="10930" b="380"/>
          <a:stretch/>
        </p:blipFill>
        <p:spPr bwMode="auto">
          <a:xfrm>
            <a:off x="297180" y="4122731"/>
            <a:ext cx="5477256" cy="2482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38A729-6F05-B688-89B1-F78618F241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5" r="777" b="55614"/>
          <a:stretch/>
        </p:blipFill>
        <p:spPr bwMode="auto">
          <a:xfrm>
            <a:off x="5729217" y="4140930"/>
            <a:ext cx="672605" cy="214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21C8D2-3CF5-E767-C044-BC67AD147A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5785"/>
          <a:stretch/>
        </p:blipFill>
        <p:spPr bwMode="auto">
          <a:xfrm>
            <a:off x="6524726" y="4319789"/>
            <a:ext cx="5442134" cy="1511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FA0B7B-EDA2-EFA4-9813-27DB50A884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5" t="91834" r="76" b="652"/>
          <a:stretch/>
        </p:blipFill>
        <p:spPr bwMode="auto">
          <a:xfrm>
            <a:off x="9784137" y="5835961"/>
            <a:ext cx="2091358" cy="46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2449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E6C7E-F8F2-9F3C-2BDA-A964077DC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Баренцево море (Норвежская часть)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9F63E1-0F4F-3D83-9E92-E3ED7CB7E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78" y="1872281"/>
            <a:ext cx="10933922" cy="992220"/>
          </a:xfrm>
        </p:spPr>
        <p:txBody>
          <a:bodyPr>
            <a:noAutofit/>
          </a:bodyPr>
          <a:lstStyle/>
          <a:p>
            <a:r>
              <a:rPr lang="ru-RU" dirty="0"/>
              <a:t>Работы </a:t>
            </a:r>
            <a:r>
              <a:rPr lang="en-US" dirty="0"/>
              <a:t>EMGS</a:t>
            </a:r>
            <a:r>
              <a:rPr lang="en-BB" dirty="0"/>
              <a:t> </a:t>
            </a:r>
            <a:r>
              <a:rPr lang="ru-RU" dirty="0"/>
              <a:t>на многих участках, в т.ч. На месторождении </a:t>
            </a:r>
            <a:r>
              <a:rPr lang="ru-RU" dirty="0" err="1"/>
              <a:t>Вистинг</a:t>
            </a:r>
            <a:r>
              <a:rPr lang="ru-RU" dirty="0"/>
              <a:t> (ю-з Баренцева моря)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8BFF7F-2A8C-0DB8-78AC-58AC25448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031" y="2932146"/>
            <a:ext cx="6407619" cy="35809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5E359A7C-3DF1-1A8B-FDEB-F37A6E34E9C4}"/>
              </a:ext>
            </a:extLst>
          </p:cNvPr>
          <p:cNvSpPr txBox="1">
            <a:spLocks/>
          </p:cNvSpPr>
          <p:nvPr/>
        </p:nvSpPr>
        <p:spPr>
          <a:xfrm>
            <a:off x="419878" y="3326005"/>
            <a:ext cx="4833257" cy="2869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Глубина моря 400 м</a:t>
            </a:r>
            <a:endParaRPr lang="en-BB" dirty="0"/>
          </a:p>
          <a:p>
            <a:r>
              <a:rPr lang="ru-RU" dirty="0"/>
              <a:t>Аномалия высокого УЭС на глубине 300 м</a:t>
            </a:r>
          </a:p>
          <a:p>
            <a:r>
              <a:rPr lang="ru-RU" dirty="0"/>
              <a:t>Скважиной вскрыт 50-метро-вый </a:t>
            </a:r>
            <a:r>
              <a:rPr lang="ru-RU" dirty="0" err="1"/>
              <a:t>нефтенасыщенный</a:t>
            </a:r>
            <a:r>
              <a:rPr lang="ru-RU" dirty="0"/>
              <a:t> слой</a:t>
            </a:r>
          </a:p>
          <a:p>
            <a:r>
              <a:rPr lang="en-US" dirty="0"/>
              <a:t>[</a:t>
            </a:r>
            <a:r>
              <a:rPr lang="en-US" dirty="0" err="1"/>
              <a:t>Fanavoll</a:t>
            </a:r>
            <a:r>
              <a:rPr lang="en-US" dirty="0"/>
              <a:t> et al., 2014]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291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4065C-3643-7D50-F4D7-786BEE9C4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Шельф Индии (восточная часть)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827F2E-CDD5-4616-F8B1-41DF95879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11" y="2114873"/>
            <a:ext cx="4534678" cy="392203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dirty="0"/>
              <a:t>Осадочный бассейн Кришна-Годавари</a:t>
            </a:r>
          </a:p>
          <a:p>
            <a:pPr>
              <a:spcBef>
                <a:spcPts val="600"/>
              </a:spcBef>
            </a:pPr>
            <a:r>
              <a:rPr lang="ru-RU" dirty="0"/>
              <a:t>Глубина моря 400 – 1000 м</a:t>
            </a:r>
          </a:p>
          <a:p>
            <a:pPr>
              <a:spcBef>
                <a:spcPts val="600"/>
              </a:spcBef>
            </a:pPr>
            <a:r>
              <a:rPr lang="ru-RU" dirty="0"/>
              <a:t>Аномалия УЭС на 1300 м приурочена к структуре, выделенной </a:t>
            </a:r>
            <a:r>
              <a:rPr lang="ru-RU" dirty="0" err="1"/>
              <a:t>сейсмикой</a:t>
            </a:r>
            <a:endParaRPr lang="ru-RU" dirty="0"/>
          </a:p>
          <a:p>
            <a:pPr>
              <a:spcBef>
                <a:spcPts val="600"/>
              </a:spcBef>
            </a:pPr>
            <a:r>
              <a:rPr lang="ru-RU" dirty="0"/>
              <a:t>Двумя скважинами здесь вскрыта газовая залежь</a:t>
            </a:r>
          </a:p>
          <a:p>
            <a:pPr>
              <a:spcBef>
                <a:spcPts val="600"/>
              </a:spcBef>
            </a:pPr>
            <a:r>
              <a:rPr lang="en-US" dirty="0"/>
              <a:t>[Kumar et al., 2015]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8FDD0A-38D6-BC1D-16BE-21416C6D8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338" y="2260731"/>
            <a:ext cx="6552381" cy="3666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1119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C3BB6C-80D9-B996-E4DF-FA93E6D9C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Фарерско</a:t>
            </a:r>
            <a:r>
              <a:rPr lang="ru-RU" dirty="0"/>
              <a:t>-Шетландский бассейн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51C7C-BDD4-C4A5-761C-01437346A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61" y="1690688"/>
            <a:ext cx="4637315" cy="472877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dirty="0"/>
              <a:t>ДЭМЗ и МТЗ с шагом 1.5 км</a:t>
            </a:r>
          </a:p>
          <a:p>
            <a:pPr>
              <a:spcBef>
                <a:spcPts val="600"/>
              </a:spcBef>
            </a:pPr>
            <a:r>
              <a:rPr lang="en-US" dirty="0"/>
              <a:t>2D </a:t>
            </a:r>
            <a:r>
              <a:rPr lang="ru-RU" dirty="0"/>
              <a:t>инверсия по </a:t>
            </a:r>
            <a:r>
              <a:rPr lang="en-US" dirty="0"/>
              <a:t>MARE2DEM</a:t>
            </a:r>
            <a:endParaRPr lang="ru-RU" dirty="0"/>
          </a:p>
          <a:p>
            <a:pPr>
              <a:spcBef>
                <a:spcPts val="600"/>
              </a:spcBef>
            </a:pPr>
            <a:r>
              <a:rPr lang="ru-RU" dirty="0"/>
              <a:t>В середине осадочной толщи – слой базальтов, слабопроницаемый для сейсмики</a:t>
            </a:r>
          </a:p>
          <a:p>
            <a:pPr>
              <a:spcBef>
                <a:spcPts val="600"/>
              </a:spcBef>
            </a:pPr>
            <a:r>
              <a:rPr lang="ru-RU" dirty="0"/>
              <a:t>На геоэлектрическом разрезе отражено строение толщи под базальтами</a:t>
            </a:r>
          </a:p>
          <a:p>
            <a:pPr>
              <a:spcBef>
                <a:spcPts val="600"/>
              </a:spcBef>
            </a:pPr>
            <a:r>
              <a:rPr lang="en-US" dirty="0"/>
              <a:t>[</a:t>
            </a:r>
            <a:r>
              <a:rPr lang="en-US" dirty="0" err="1"/>
              <a:t>Panzner</a:t>
            </a:r>
            <a:r>
              <a:rPr lang="en-US" dirty="0"/>
              <a:t> et al., 2016]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DB1337-387A-FD85-FE0F-116F740938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433" y="2258008"/>
            <a:ext cx="6479162" cy="3564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052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F562E-BAE5-7E5F-05CC-10E2B106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Северное море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39E11A-1BFE-68F2-C4BD-AAA9E9282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587" y="1825625"/>
            <a:ext cx="4438323" cy="4397893"/>
          </a:xfrm>
        </p:spPr>
        <p:txBody>
          <a:bodyPr>
            <a:normAutofit/>
          </a:bodyPr>
          <a:lstStyle/>
          <a:p>
            <a:r>
              <a:rPr lang="ru-RU" dirty="0"/>
              <a:t>Работы компании </a:t>
            </a:r>
            <a:r>
              <a:rPr lang="en-US" dirty="0"/>
              <a:t>PGS</a:t>
            </a:r>
            <a:endParaRPr lang="ru-RU" dirty="0"/>
          </a:p>
          <a:p>
            <a:r>
              <a:rPr lang="ru-RU" dirty="0"/>
              <a:t>Глубина моря 90 – 130 м</a:t>
            </a:r>
          </a:p>
          <a:p>
            <a:r>
              <a:rPr lang="ru-RU" dirty="0"/>
              <a:t>Буксируемая установка</a:t>
            </a:r>
          </a:p>
          <a:p>
            <a:r>
              <a:rPr lang="ru-RU" dirty="0"/>
              <a:t>Разносы до 7600 м</a:t>
            </a:r>
          </a:p>
          <a:p>
            <a:r>
              <a:rPr lang="en-US" dirty="0"/>
              <a:t>2D</a:t>
            </a:r>
            <a:r>
              <a:rPr lang="en-BB" dirty="0"/>
              <a:t> </a:t>
            </a:r>
            <a:r>
              <a:rPr lang="ru-RU" dirty="0"/>
              <a:t>инверсия с учётом сейсмических границ</a:t>
            </a:r>
          </a:p>
          <a:p>
            <a:r>
              <a:rPr lang="ru-RU" dirty="0"/>
              <a:t>Аномалиями выделяются нефтяные месторождения</a:t>
            </a:r>
          </a:p>
          <a:p>
            <a:r>
              <a:rPr lang="en-US" dirty="0"/>
              <a:t>[Du &amp; Key, 2018]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D662D0-E48B-8334-4BEF-75F638F7D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25" y="2058888"/>
            <a:ext cx="6683888" cy="3931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021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33063-7540-1E6B-0660-13865A6CC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Газогидраты, Каскадная зона субдукции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869443-C63A-3223-574C-7249FF18E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98" y="1690686"/>
            <a:ext cx="4786604" cy="4719443"/>
          </a:xfrm>
        </p:spPr>
        <p:txBody>
          <a:bodyPr>
            <a:normAutofit/>
          </a:bodyPr>
          <a:lstStyle/>
          <a:p>
            <a:r>
              <a:rPr lang="ru-RU" dirty="0"/>
              <a:t>Работы </a:t>
            </a:r>
            <a:r>
              <a:rPr lang="ru-RU" dirty="0" err="1"/>
              <a:t>Скриппсовского</a:t>
            </a:r>
            <a:r>
              <a:rPr lang="ru-RU" dirty="0"/>
              <a:t> института</a:t>
            </a:r>
          </a:p>
          <a:p>
            <a:r>
              <a:rPr lang="ru-RU" dirty="0"/>
              <a:t>Глубина моря 900 – 1300 м</a:t>
            </a:r>
          </a:p>
          <a:p>
            <a:r>
              <a:rPr lang="ru-RU" dirty="0"/>
              <a:t>АВ 90 м, 25 приёмников</a:t>
            </a:r>
          </a:p>
          <a:p>
            <a:r>
              <a:rPr lang="ru-RU" dirty="0" err="1"/>
              <a:t>Псевдоразрезы</a:t>
            </a:r>
            <a:r>
              <a:rPr lang="ru-RU" dirty="0"/>
              <a:t> на частотах 15 и 5 Гц</a:t>
            </a:r>
          </a:p>
          <a:p>
            <a:r>
              <a:rPr lang="ru-RU" dirty="0"/>
              <a:t>Значения УЭС сопоставлены с процентным содержанием газогидратов</a:t>
            </a:r>
          </a:p>
          <a:p>
            <a:r>
              <a:rPr lang="en-US" dirty="0"/>
              <a:t>[</a:t>
            </a:r>
            <a:r>
              <a:rPr lang="en-US" dirty="0" err="1"/>
              <a:t>Weitemeyer</a:t>
            </a:r>
            <a:r>
              <a:rPr lang="en-US" dirty="0"/>
              <a:t> et al., 2006]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5EF4E6-C0FA-B9C1-A0EF-810FE702D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80" y="1690687"/>
            <a:ext cx="6074318" cy="4719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1534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5FA9C-C3B3-03C4-09B5-124EBC8D8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Газогидраты, Бразильский шельф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7240DF-998A-2AE5-7F63-4C27F0A02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36" y="1690689"/>
            <a:ext cx="11431728" cy="146050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Работы </a:t>
            </a:r>
            <a:r>
              <a:rPr lang="en-US" dirty="0"/>
              <a:t>EMGS </a:t>
            </a:r>
            <a:r>
              <a:rPr lang="ru-RU" dirty="0"/>
              <a:t>в осадочном бассейне </a:t>
            </a:r>
            <a:r>
              <a:rPr lang="ru-RU" dirty="0" err="1"/>
              <a:t>Пелотас</a:t>
            </a:r>
            <a:r>
              <a:rPr lang="ru-RU" dirty="0"/>
              <a:t>, глубина моря 1250-1400 м</a:t>
            </a:r>
            <a:endParaRPr lang="en-US" dirty="0"/>
          </a:p>
          <a:p>
            <a:r>
              <a:rPr lang="ru-RU" dirty="0"/>
              <a:t>132 донные станции, 13 профилей источника вдоль и 30 - </a:t>
            </a:r>
            <a:r>
              <a:rPr lang="ru-RU" dirty="0" err="1"/>
              <a:t>вкрест</a:t>
            </a:r>
            <a:r>
              <a:rPr lang="ru-RU" dirty="0"/>
              <a:t> участка</a:t>
            </a:r>
            <a:endParaRPr lang="en-US" dirty="0"/>
          </a:p>
          <a:p>
            <a:r>
              <a:rPr lang="ru-RU" dirty="0"/>
              <a:t>Выявлены газовые карманы повышенного УЭС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E1BD26-5E84-13A5-6E15-9DE117596E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452" y="3374301"/>
            <a:ext cx="7650412" cy="30352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AD2FA75E-E62C-00B4-6D2A-B1262665C9C3}"/>
              </a:ext>
            </a:extLst>
          </p:cNvPr>
          <p:cNvSpPr txBox="1">
            <a:spLocks/>
          </p:cNvSpPr>
          <p:nvPr/>
        </p:nvSpPr>
        <p:spPr>
          <a:xfrm>
            <a:off x="380135" y="3657599"/>
            <a:ext cx="3781317" cy="2491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a)</a:t>
            </a:r>
            <a:r>
              <a:rPr lang="en-BB" dirty="0"/>
              <a:t> </a:t>
            </a:r>
            <a:r>
              <a:rPr lang="ru-RU" dirty="0"/>
              <a:t>сейсмический разрез</a:t>
            </a:r>
            <a:endParaRPr lang="en-US" dirty="0"/>
          </a:p>
          <a:p>
            <a:r>
              <a:rPr lang="en-US" dirty="0"/>
              <a:t>b)</a:t>
            </a:r>
            <a:r>
              <a:rPr lang="ru-RU" dirty="0"/>
              <a:t> геоэлектрический</a:t>
            </a:r>
            <a:endParaRPr lang="en-US" dirty="0"/>
          </a:p>
          <a:p>
            <a:r>
              <a:rPr lang="en-BB" dirty="0"/>
              <a:t>c</a:t>
            </a:r>
            <a:r>
              <a:rPr lang="en-US" dirty="0"/>
              <a:t>)</a:t>
            </a:r>
            <a:r>
              <a:rPr lang="ru-RU" dirty="0"/>
              <a:t> карта среднего УЭС</a:t>
            </a:r>
            <a:r>
              <a:rPr lang="en-BB" dirty="0"/>
              <a:t> </a:t>
            </a:r>
            <a:endParaRPr lang="ru-RU" dirty="0"/>
          </a:p>
          <a:p>
            <a:r>
              <a:rPr lang="en-US" dirty="0"/>
              <a:t>[</a:t>
            </a:r>
            <a:r>
              <a:rPr lang="en-US" dirty="0" err="1"/>
              <a:t>Tharimela</a:t>
            </a:r>
            <a:r>
              <a:rPr lang="en-US" dirty="0"/>
              <a:t> et al., 2019]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90336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2D4A0-8317-E84D-81CA-332F0FF4F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Преимущества и недостатки метода ДЭМЗ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3B1497-818B-F7E6-04E4-F125F5784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795" y="1825625"/>
            <a:ext cx="10748865" cy="4472538"/>
          </a:xfrm>
        </p:spPr>
        <p:txBody>
          <a:bodyPr/>
          <a:lstStyle/>
          <a:p>
            <a:r>
              <a:rPr lang="ru-RU" dirty="0"/>
              <a:t>По информации </a:t>
            </a:r>
            <a:r>
              <a:rPr lang="en-US" dirty="0"/>
              <a:t>EMGS</a:t>
            </a:r>
            <a:r>
              <a:rPr lang="ru-RU" dirty="0"/>
              <a:t>, выполнено 950 геофизических съемок,    250 000 км профилей буксировки источника и 60 000 донных точек</a:t>
            </a:r>
          </a:p>
          <a:p>
            <a:r>
              <a:rPr lang="ru-RU" dirty="0"/>
              <a:t>На Норвежском шельфе за 2002-2019 годы ДЭМЗ корректно предсказал наличие</a:t>
            </a:r>
            <a:r>
              <a:rPr lang="en-US" dirty="0"/>
              <a:t>/</a:t>
            </a:r>
            <a:r>
              <a:rPr lang="ru-RU" dirty="0"/>
              <a:t>отсутствие УВ в 80 % случаев (по данным более 100 скважин) </a:t>
            </a:r>
            <a:r>
              <a:rPr lang="en-US" dirty="0"/>
              <a:t>[</a:t>
            </a:r>
            <a:r>
              <a:rPr lang="en-US" dirty="0" err="1"/>
              <a:t>Berre</a:t>
            </a:r>
            <a:r>
              <a:rPr lang="en-US" dirty="0"/>
              <a:t> et al., 2020]</a:t>
            </a:r>
            <a:endParaRPr lang="en-BB" dirty="0"/>
          </a:p>
          <a:p>
            <a:r>
              <a:rPr lang="ru-RU" dirty="0"/>
              <a:t>ДЭМЗ эффективен при большой глубине моря, позволяет строить 2</a:t>
            </a:r>
            <a:r>
              <a:rPr lang="en-US" dirty="0"/>
              <a:t>D</a:t>
            </a:r>
            <a:r>
              <a:rPr lang="en-BB" dirty="0"/>
              <a:t> </a:t>
            </a:r>
            <a:r>
              <a:rPr lang="ru-RU" dirty="0"/>
              <a:t>и </a:t>
            </a:r>
            <a:r>
              <a:rPr lang="en-US" dirty="0"/>
              <a:t>3D</a:t>
            </a:r>
            <a:r>
              <a:rPr lang="en-BB" dirty="0"/>
              <a:t> </a:t>
            </a:r>
            <a:r>
              <a:rPr lang="ru-RU" dirty="0"/>
              <a:t>модели («ЭМ томография»)</a:t>
            </a:r>
          </a:p>
          <a:p>
            <a:r>
              <a:rPr lang="ru-RU" dirty="0"/>
              <a:t>ДЭМЗ чувствителен к тонким </a:t>
            </a:r>
            <a:r>
              <a:rPr lang="ru-RU" dirty="0" err="1"/>
              <a:t>высокоомным</a:t>
            </a:r>
            <a:r>
              <a:rPr lang="ru-RU" dirty="0"/>
              <a:t> слоям за счёт использования гальванической составляющей, но ограничен по глубинности</a:t>
            </a:r>
          </a:p>
        </p:txBody>
      </p:sp>
    </p:spTree>
    <p:extLst>
      <p:ext uri="{BB962C8B-B14F-4D97-AF65-F5344CB8AC3E}">
        <p14:creationId xmlns:p14="http://schemas.microsoft.com/office/powerpoint/2010/main" val="289019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5FFDA-D93F-3B3C-E2B2-0CF87ED46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50235"/>
            <a:ext cx="10515600" cy="177488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Морские магнитотеллурические зондирования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588397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1B186-8297-80D1-DA1E-615DBE158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Леонид Львович </a:t>
            </a:r>
            <a:r>
              <a:rPr lang="ru-RU" dirty="0" err="1"/>
              <a:t>Ваньян</a:t>
            </a:r>
            <a:r>
              <a:rPr lang="ru-RU" dirty="0"/>
              <a:t> (1932 – 2001)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9BA348-245F-445D-FED4-9364E6FB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38" y="1852259"/>
            <a:ext cx="7368461" cy="4477520"/>
          </a:xfrm>
        </p:spPr>
        <p:txBody>
          <a:bodyPr>
            <a:normAutofit/>
          </a:bodyPr>
          <a:lstStyle/>
          <a:p>
            <a:r>
              <a:rPr lang="ru-RU" dirty="0"/>
              <a:t>Зав. лабораторией геофизических полей Института океанологии РАН (1974 – 2001)</a:t>
            </a:r>
          </a:p>
          <a:p>
            <a:r>
              <a:rPr lang="ru-RU" dirty="0"/>
              <a:t>Глубинная электропроводность океанов и континентов (монография, 1983)</a:t>
            </a:r>
          </a:p>
          <a:p>
            <a:r>
              <a:rPr lang="ru-RU" dirty="0"/>
              <a:t>Разработка донной аппаратуры и первые ЭМ зондирования в Средиземном море (1989)</a:t>
            </a:r>
          </a:p>
          <a:p>
            <a:r>
              <a:rPr lang="ru-RU" dirty="0"/>
              <a:t>Интерпретация результатов донных зондирований </a:t>
            </a:r>
            <a:r>
              <a:rPr lang="en-US" dirty="0"/>
              <a:t>CSEM</a:t>
            </a:r>
            <a:r>
              <a:rPr lang="en-BB" dirty="0"/>
              <a:t> </a:t>
            </a:r>
            <a:r>
              <a:rPr lang="ru-RU" dirty="0"/>
              <a:t>(1990-е)</a:t>
            </a:r>
          </a:p>
          <a:p>
            <a:r>
              <a:rPr lang="ru-RU" dirty="0"/>
              <a:t>Преподавал в вузах, организовывал Всесоюзные школы-семинары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A90DBD-8A92-83F2-E130-D2A7E9CA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242" y="1852259"/>
            <a:ext cx="3280652" cy="435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331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FD7F3-8334-CB49-D934-AF15053E1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этапы МТ исследований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F587D8-B5E5-E31E-477B-3E0843867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Регистрация (длительная) компонент магнитотеллурического (МТ) поля – естественного низкочастотного ЭМ поля Земли</a:t>
            </a:r>
          </a:p>
          <a:p>
            <a:pPr>
              <a:lnSpc>
                <a:spcPct val="100000"/>
              </a:lnSpc>
            </a:pPr>
            <a:r>
              <a:rPr lang="ru-RU" dirty="0"/>
              <a:t>Обработка МТ данных: переход в частотную область, подавление помех, оценка МТ матриц </a:t>
            </a:r>
            <a:r>
              <a:rPr lang="en-US" dirty="0"/>
              <a:t>([Z]</a:t>
            </a:r>
            <a:r>
              <a:rPr lang="en-BB" dirty="0"/>
              <a:t> </a:t>
            </a:r>
            <a:r>
              <a:rPr lang="ru-RU" dirty="0"/>
              <a:t>и др.</a:t>
            </a:r>
            <a:r>
              <a:rPr lang="en-US" dirty="0"/>
              <a:t>)</a:t>
            </a:r>
            <a:r>
              <a:rPr lang="ru-RU" dirty="0"/>
              <a:t>, независящих от источника</a:t>
            </a:r>
          </a:p>
          <a:p>
            <a:pPr>
              <a:lnSpc>
                <a:spcPct val="100000"/>
              </a:lnSpc>
            </a:pPr>
            <a:r>
              <a:rPr lang="ru-RU" dirty="0"/>
              <a:t>Анализ и коррекция МТ данных: подавление влияния ППН, оценка размерности среды и простирания структур</a:t>
            </a:r>
          </a:p>
          <a:p>
            <a:pPr>
              <a:lnSpc>
                <a:spcPct val="100000"/>
              </a:lnSpc>
            </a:pPr>
            <a:r>
              <a:rPr lang="ru-RU" dirty="0"/>
              <a:t>Инверсия МТ данных: 1</a:t>
            </a:r>
            <a:r>
              <a:rPr lang="en-US" dirty="0"/>
              <a:t>D, 2</a:t>
            </a:r>
            <a:r>
              <a:rPr lang="en-BB" dirty="0"/>
              <a:t>D</a:t>
            </a:r>
            <a:r>
              <a:rPr lang="ru-RU" dirty="0"/>
              <a:t> или </a:t>
            </a:r>
            <a:r>
              <a:rPr lang="en-US" dirty="0"/>
              <a:t>3D;</a:t>
            </a:r>
            <a:r>
              <a:rPr lang="en-BB" dirty="0"/>
              <a:t> </a:t>
            </a:r>
            <a:r>
              <a:rPr lang="ru-RU" dirty="0"/>
              <a:t>сглаживающая или блочная </a:t>
            </a:r>
          </a:p>
        </p:txBody>
      </p:sp>
    </p:spTree>
    <p:extLst>
      <p:ext uri="{BB962C8B-B14F-4D97-AF65-F5344CB8AC3E}">
        <p14:creationId xmlns:p14="http://schemas.microsoft.com/office/powerpoint/2010/main" val="1840135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1AF82-5167-96B8-E09E-AFB3BEFA4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Влияние водной толщи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59D6F7-9474-0BD1-9D23-005E64085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02" y="1741649"/>
            <a:ext cx="5570376" cy="4241511"/>
          </a:xfrm>
        </p:spPr>
        <p:txBody>
          <a:bodyPr>
            <a:normAutofit/>
          </a:bodyPr>
          <a:lstStyle/>
          <a:p>
            <a:r>
              <a:rPr lang="ru-RU" dirty="0"/>
              <a:t>Измерения выполняются на дне</a:t>
            </a:r>
          </a:p>
          <a:p>
            <a:r>
              <a:rPr lang="ru-RU" dirty="0"/>
              <a:t>Это позволяет жёстко зафиксировать датчики</a:t>
            </a:r>
          </a:p>
          <a:p>
            <a:r>
              <a:rPr lang="ru-RU" dirty="0"/>
              <a:t>И избавиться от экранирующего влияния водной толщи</a:t>
            </a:r>
          </a:p>
          <a:p>
            <a:r>
              <a:rPr lang="ru-RU" dirty="0"/>
              <a:t>УЭС воды 0.3 </a:t>
            </a:r>
            <a:r>
              <a:rPr lang="ru-RU" dirty="0" err="1"/>
              <a:t>Ом∙м</a:t>
            </a:r>
            <a:r>
              <a:rPr lang="ru-RU" dirty="0"/>
              <a:t>, при глубине 1500 м проводимость </a:t>
            </a:r>
            <a:r>
              <a:rPr lang="en-US" dirty="0"/>
              <a:t>S</a:t>
            </a:r>
            <a:r>
              <a:rPr lang="ru-RU" dirty="0"/>
              <a:t> </a:t>
            </a:r>
            <a:r>
              <a:rPr lang="en-US" dirty="0"/>
              <a:t>=</a:t>
            </a:r>
            <a:r>
              <a:rPr lang="ru-RU" dirty="0"/>
              <a:t> 5000 См </a:t>
            </a:r>
          </a:p>
          <a:p>
            <a:r>
              <a:rPr lang="ru-RU" dirty="0"/>
              <a:t>В 1</a:t>
            </a:r>
            <a:r>
              <a:rPr lang="en-US" dirty="0"/>
              <a:t>D</a:t>
            </a:r>
            <a:r>
              <a:rPr lang="en-BB" dirty="0"/>
              <a:t> </a:t>
            </a:r>
            <a:r>
              <a:rPr lang="ru-RU" dirty="0"/>
              <a:t>среде влияет только нижележащий разрез</a:t>
            </a:r>
          </a:p>
        </p:txBody>
      </p:sp>
      <p:pic>
        <p:nvPicPr>
          <p:cNvPr id="4" name="Picture 4" descr="fig2-2">
            <a:extLst>
              <a:ext uri="{FF2B5EF4-FFF2-40B4-BE49-F238E27FC236}">
                <a16:creationId xmlns:a16="http://schemas.microsoft.com/office/drawing/2014/main" id="{963A8D06-5103-24D5-E5B0-7588B1274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9350"/>
            <a:ext cx="5761663" cy="41518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FE2C8BFA-0C36-6E86-D35E-D1D3179276B2}"/>
              </a:ext>
            </a:extLst>
          </p:cNvPr>
          <p:cNvSpPr txBox="1">
            <a:spLocks/>
          </p:cNvSpPr>
          <p:nvPr/>
        </p:nvSpPr>
        <p:spPr>
          <a:xfrm>
            <a:off x="334337" y="5961847"/>
            <a:ext cx="11521761" cy="569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Но при донных измерениях теряется высокочастотная часть поля</a:t>
            </a:r>
          </a:p>
        </p:txBody>
      </p:sp>
    </p:spTree>
    <p:extLst>
      <p:ext uri="{BB962C8B-B14F-4D97-AF65-F5344CB8AC3E}">
        <p14:creationId xmlns:p14="http://schemas.microsoft.com/office/powerpoint/2010/main" val="21185212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E4F3F-8AE6-D419-9963-DF2BCB598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Береговой эффект</a:t>
            </a:r>
          </a:p>
        </p:txBody>
      </p:sp>
      <p:pic>
        <p:nvPicPr>
          <p:cNvPr id="4" name="Picture 15" descr="fig16_b&amp;w">
            <a:extLst>
              <a:ext uri="{FF2B5EF4-FFF2-40B4-BE49-F238E27FC236}">
                <a16:creationId xmlns:a16="http://schemas.microsoft.com/office/drawing/2014/main" id="{856A062C-5BF7-B036-2200-B1B6CCA0E7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78"/>
          <a:stretch/>
        </p:blipFill>
        <p:spPr bwMode="auto">
          <a:xfrm>
            <a:off x="7723668" y="213495"/>
            <a:ext cx="3958325" cy="6451758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8" descr="e-108rf">
            <a:extLst>
              <a:ext uri="{FF2B5EF4-FFF2-40B4-BE49-F238E27FC236}">
                <a16:creationId xmlns:a16="http://schemas.microsoft.com/office/drawing/2014/main" id="{C4332351-656F-CFA4-92F8-67BF365F37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6" y="1855262"/>
            <a:ext cx="2886551" cy="433244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10" descr="e048rf">
            <a:extLst>
              <a:ext uri="{FF2B5EF4-FFF2-40B4-BE49-F238E27FC236}">
                <a16:creationId xmlns:a16="http://schemas.microsoft.com/office/drawing/2014/main" id="{8E630CA0-F9E0-BDE3-143C-2022D20D1C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658" y="1914555"/>
            <a:ext cx="2870835" cy="427482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39897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89FF8-491C-DA8A-7214-AB4C31B4B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75776" cy="1325563"/>
          </a:xfrm>
        </p:spPr>
        <p:txBody>
          <a:bodyPr/>
          <a:lstStyle/>
          <a:p>
            <a:r>
              <a:rPr lang="ru-RU" dirty="0"/>
              <a:t>Донные станции </a:t>
            </a:r>
            <a:r>
              <a:rPr lang="ru-RU" dirty="0" err="1"/>
              <a:t>Скриппсковского</a:t>
            </a:r>
            <a:r>
              <a:rPr lang="ru-RU" dirty="0"/>
              <a:t> института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E2BEA6-CDF7-71D5-F308-13E236BC2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230" y="1825625"/>
            <a:ext cx="4517571" cy="4500530"/>
          </a:xfrm>
        </p:spPr>
        <p:txBody>
          <a:bodyPr>
            <a:normAutofit/>
          </a:bodyPr>
          <a:lstStyle/>
          <a:p>
            <a:r>
              <a:rPr lang="ru-RU" dirty="0"/>
              <a:t>Электрические линии с  </a:t>
            </a:r>
            <a:r>
              <a:rPr lang="en-US" dirty="0"/>
              <a:t>Ag-AgCl</a:t>
            </a:r>
            <a:r>
              <a:rPr lang="en-BB" dirty="0"/>
              <a:t> </a:t>
            </a:r>
            <a:r>
              <a:rPr lang="ru-RU" dirty="0"/>
              <a:t>электродами</a:t>
            </a:r>
          </a:p>
          <a:p>
            <a:r>
              <a:rPr lang="ru-RU" dirty="0"/>
              <a:t>Индукционные датчики</a:t>
            </a:r>
          </a:p>
          <a:p>
            <a:r>
              <a:rPr lang="ru-RU" dirty="0"/>
              <a:t>Логгер</a:t>
            </a:r>
          </a:p>
          <a:p>
            <a:r>
              <a:rPr lang="ru-RU" dirty="0"/>
              <a:t>Компас</a:t>
            </a:r>
          </a:p>
          <a:p>
            <a:r>
              <a:rPr lang="ru-RU" dirty="0"/>
              <a:t>Лёгкие сферы</a:t>
            </a:r>
          </a:p>
          <a:p>
            <a:r>
              <a:rPr lang="ru-RU" dirty="0"/>
              <a:t>Якорь (бетонная плита)</a:t>
            </a:r>
          </a:p>
          <a:p>
            <a:r>
              <a:rPr lang="ru-RU" dirty="0"/>
              <a:t>Акустический транспондер</a:t>
            </a:r>
          </a:p>
          <a:p>
            <a:r>
              <a:rPr lang="en-US" dirty="0"/>
              <a:t>[Constable et al., 1998]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E0F543-3A6B-49F1-A614-FE4A528B5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342" y="2037817"/>
            <a:ext cx="6149795" cy="4020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726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F9ECC7-7D68-8F91-6D28-342992A02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Проведение донных МТЗ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5F7358-76CB-4492-32AD-B7EB67CEB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4" y="1825625"/>
            <a:ext cx="6068007" cy="4351338"/>
          </a:xfrm>
        </p:spPr>
        <p:txBody>
          <a:bodyPr/>
          <a:lstStyle/>
          <a:p>
            <a:r>
              <a:rPr lang="ru-RU" dirty="0"/>
              <a:t>К станциям подсоединяют якоря и опускают их за борт, они медленно погружаются на дно</a:t>
            </a:r>
          </a:p>
          <a:p>
            <a:r>
              <a:rPr lang="ru-RU" dirty="0"/>
              <a:t>После окончания регистрации и команды с судна якоря отсоединяются, станции всплывают</a:t>
            </a:r>
          </a:p>
          <a:p>
            <a:r>
              <a:rPr lang="ru-RU" dirty="0"/>
              <a:t>Их поднимают на борт, считывают данные</a:t>
            </a:r>
          </a:p>
          <a:p>
            <a:r>
              <a:rPr lang="ru-RU" dirty="0"/>
              <a:t>Обычно одновременно используют 5 и более станций</a:t>
            </a:r>
          </a:p>
        </p:txBody>
      </p:sp>
      <p:pic>
        <p:nvPicPr>
          <p:cNvPr id="4" name="Picture 9" descr="Animmation">
            <a:extLst>
              <a:ext uri="{FF2B5EF4-FFF2-40B4-BE49-F238E27FC236}">
                <a16:creationId xmlns:a16="http://schemas.microsoft.com/office/drawing/2014/main" id="{1CE57305-D30F-3CB9-8F45-AEB7A5272B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194" y="365125"/>
            <a:ext cx="4366727" cy="614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4383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65790-4802-EA2F-083E-1B097A64E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МТЗ в Мексиканском заливе (1)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016803-FEC0-6DEF-183C-252ABC7C2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76" y="1690688"/>
            <a:ext cx="11223438" cy="47007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Опытно-методические работы на месторождении </a:t>
            </a:r>
            <a:r>
              <a:rPr lang="ru-RU" dirty="0" err="1"/>
              <a:t>Джемини</a:t>
            </a:r>
            <a:r>
              <a:rPr lang="ru-RU" dirty="0"/>
              <a:t> с 1996 г.</a:t>
            </a:r>
          </a:p>
          <a:p>
            <a:pPr>
              <a:lnSpc>
                <a:spcPct val="100000"/>
              </a:lnSpc>
            </a:pPr>
            <a:r>
              <a:rPr lang="ru-RU" dirty="0"/>
              <a:t>Глубина моря 1 км, разрез осложнён соляными структурами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ru-RU" dirty="0"/>
              <a:t>2</a:t>
            </a:r>
            <a:r>
              <a:rPr lang="en-US" dirty="0"/>
              <a:t>D</a:t>
            </a:r>
            <a:r>
              <a:rPr lang="ru-RU" dirty="0"/>
              <a:t> инверсия для получения сглаженной и кусочно-однородной моделей среды</a:t>
            </a:r>
          </a:p>
          <a:p>
            <a:pPr>
              <a:lnSpc>
                <a:spcPct val="100000"/>
              </a:lnSpc>
            </a:pPr>
            <a:r>
              <a:rPr lang="ru-RU" dirty="0"/>
              <a:t>Информация о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/>
              <a:t>   подсолевой толще</a:t>
            </a:r>
          </a:p>
          <a:p>
            <a:pPr>
              <a:lnSpc>
                <a:spcPct val="100000"/>
              </a:lnSpc>
            </a:pPr>
            <a:r>
              <a:rPr lang="en-US" dirty="0"/>
              <a:t>[</a:t>
            </a:r>
            <a:r>
              <a:rPr lang="en-US" dirty="0" err="1"/>
              <a:t>Hoversten</a:t>
            </a:r>
            <a:r>
              <a:rPr lang="en-US" dirty="0"/>
              <a:t> et al.,</a:t>
            </a:r>
            <a:endParaRPr lang="ru-RU" dirty="0"/>
          </a:p>
          <a:p>
            <a:pPr marL="0" indent="0">
              <a:lnSpc>
                <a:spcPct val="100000"/>
              </a:lnSpc>
              <a:buNone/>
            </a:pPr>
            <a:r>
              <a:rPr lang="ru-RU" dirty="0"/>
              <a:t>   </a:t>
            </a:r>
            <a:r>
              <a:rPr lang="en-US" dirty="0"/>
              <a:t>2000]</a:t>
            </a:r>
            <a:endParaRPr lang="ru-RU" dirty="0"/>
          </a:p>
        </p:txBody>
      </p:sp>
      <p:pic>
        <p:nvPicPr>
          <p:cNvPr id="4" name="Picture 20" descr="Smoothtopsalt">
            <a:extLst>
              <a:ext uri="{FF2B5EF4-FFF2-40B4-BE49-F238E27FC236}">
                <a16:creationId xmlns:a16="http://schemas.microsoft.com/office/drawing/2014/main" id="{51013A9B-A9A4-F565-6F7C-AE8AAFEF98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r="2848"/>
          <a:stretch/>
        </p:blipFill>
        <p:spPr bwMode="auto">
          <a:xfrm>
            <a:off x="4188340" y="3440785"/>
            <a:ext cx="3661454" cy="3104762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2" descr="sharp">
            <a:extLst>
              <a:ext uri="{FF2B5EF4-FFF2-40B4-BE49-F238E27FC236}">
                <a16:creationId xmlns:a16="http://schemas.microsoft.com/office/drawing/2014/main" id="{A3D29454-611D-D44B-C032-2873337907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310"/>
          <a:stretch/>
        </p:blipFill>
        <p:spPr bwMode="auto">
          <a:xfrm>
            <a:off x="7945374" y="3428085"/>
            <a:ext cx="3828571" cy="3145403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79635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65790-4802-EA2F-083E-1B097A64E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МТЗ в Мексиканском заливе (2)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016803-FEC0-6DEF-183C-252ABC7C2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76" y="1690688"/>
            <a:ext cx="11223438" cy="47007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3</a:t>
            </a:r>
            <a:r>
              <a:rPr lang="en-US" dirty="0"/>
              <a:t>D </a:t>
            </a:r>
            <a:r>
              <a:rPr lang="ru-RU" dirty="0"/>
              <a:t>инверсия тензора импеданса с использование сглаживающего 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/>
              <a:t>   фокусирующего стабилизаторов</a:t>
            </a:r>
          </a:p>
          <a:p>
            <a:pPr>
              <a:lnSpc>
                <a:spcPct val="100000"/>
              </a:lnSpc>
            </a:pPr>
            <a:r>
              <a:rPr lang="ru-RU" dirty="0"/>
              <a:t>Разрез геоэлектрической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/>
              <a:t>   3</a:t>
            </a:r>
            <a:r>
              <a:rPr lang="en-US" dirty="0"/>
              <a:t>D </a:t>
            </a:r>
            <a:r>
              <a:rPr lang="ru-RU" dirty="0"/>
              <a:t>модели, наложенный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/>
              <a:t>   на сейсмический разрез</a:t>
            </a:r>
          </a:p>
          <a:p>
            <a:pPr>
              <a:lnSpc>
                <a:spcPct val="100000"/>
              </a:lnSpc>
            </a:pPr>
            <a:r>
              <a:rPr lang="ru-RU" dirty="0"/>
              <a:t>Более детальный образ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/>
              <a:t>   соляной структуры</a:t>
            </a:r>
          </a:p>
          <a:p>
            <a:pPr>
              <a:lnSpc>
                <a:spcPct val="100000"/>
              </a:lnSpc>
            </a:pPr>
            <a:r>
              <a:rPr lang="en-US" dirty="0"/>
              <a:t>[Zhdanov et al., 2011]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7D0239-30C5-5EDD-5994-EC4BF4D53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943" y="2836506"/>
            <a:ext cx="6682672" cy="3656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1488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93AB4-02EA-45E8-6437-E138B8A21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0164" cy="1325563"/>
          </a:xfrm>
        </p:spPr>
        <p:txBody>
          <a:bodyPr/>
          <a:lstStyle/>
          <a:p>
            <a:r>
              <a:rPr lang="ru-RU" dirty="0"/>
              <a:t>Дальнейшее развитие МТЗ на углеводороды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794D5A-4C70-70F1-8C42-67B85E344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3" y="1690688"/>
            <a:ext cx="10870164" cy="464479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 начале 2000</a:t>
            </a:r>
            <a:r>
              <a:rPr lang="en-US" dirty="0"/>
              <a:t>-</a:t>
            </a:r>
            <a:r>
              <a:rPr lang="ru-RU" dirty="0"/>
              <a:t>х – бурное развитие морских ЭМ методов на УВ:</a:t>
            </a:r>
            <a:r>
              <a:rPr lang="en-US" dirty="0"/>
              <a:t> </a:t>
            </a:r>
            <a:r>
              <a:rPr lang="ru-RU" dirty="0"/>
              <a:t>компании </a:t>
            </a:r>
            <a:r>
              <a:rPr lang="en-US" dirty="0"/>
              <a:t>OHM</a:t>
            </a:r>
            <a:r>
              <a:rPr lang="ru-RU" dirty="0"/>
              <a:t> и</a:t>
            </a:r>
            <a:r>
              <a:rPr lang="en-US" dirty="0"/>
              <a:t> EMGS </a:t>
            </a:r>
            <a:r>
              <a:rPr lang="en-BB" dirty="0"/>
              <a:t>(</a:t>
            </a:r>
            <a:r>
              <a:rPr lang="ru-RU" dirty="0"/>
              <a:t>ДЭМЗ</a:t>
            </a:r>
            <a:r>
              <a:rPr lang="en-BB" dirty="0"/>
              <a:t>)</a:t>
            </a:r>
            <a:r>
              <a:rPr lang="ru-RU" dirty="0"/>
              <a:t>, компания АОА (МТЗ), компания</a:t>
            </a:r>
            <a:r>
              <a:rPr lang="en-US" dirty="0"/>
              <a:t> Schlumberger </a:t>
            </a:r>
            <a:r>
              <a:rPr lang="ru-RU" dirty="0"/>
              <a:t>создала подразделение </a:t>
            </a:r>
            <a:r>
              <a:rPr lang="en-US" dirty="0" err="1"/>
              <a:t>WesternGeco</a:t>
            </a:r>
            <a:r>
              <a:rPr lang="en-US" dirty="0"/>
              <a:t> EM</a:t>
            </a:r>
            <a:r>
              <a:rPr lang="en-BB" dirty="0"/>
              <a:t> (</a:t>
            </a:r>
            <a:r>
              <a:rPr lang="ru-RU" dirty="0"/>
              <a:t>ДЭМЗ, МТЗ</a:t>
            </a:r>
            <a:r>
              <a:rPr lang="en-BB" dirty="0"/>
              <a:t>)</a:t>
            </a:r>
            <a:endParaRPr lang="ru-RU" dirty="0"/>
          </a:p>
          <a:p>
            <a:r>
              <a:rPr lang="ru-RU" dirty="0"/>
              <a:t>Но ожидания оказались завышенными, рынок не вместил столько конкурентов: в 2010 </a:t>
            </a:r>
            <a:r>
              <a:rPr lang="en-US" dirty="0" err="1"/>
              <a:t>Sclumberger</a:t>
            </a:r>
            <a:r>
              <a:rPr lang="ru-RU" dirty="0"/>
              <a:t> закрыла морское ЭМ направление</a:t>
            </a:r>
            <a:r>
              <a:rPr lang="en-US" dirty="0"/>
              <a:t>;</a:t>
            </a:r>
            <a:r>
              <a:rPr lang="ru-RU" dirty="0"/>
              <a:t> в 2012 </a:t>
            </a:r>
            <a:r>
              <a:rPr lang="en-US" dirty="0"/>
              <a:t>EMGS </a:t>
            </a:r>
            <a:r>
              <a:rPr lang="ru-RU" dirty="0"/>
              <a:t>поглотила </a:t>
            </a:r>
            <a:r>
              <a:rPr lang="en-US" dirty="0"/>
              <a:t>OHM;</a:t>
            </a:r>
            <a:r>
              <a:rPr lang="ru-RU" dirty="0"/>
              <a:t> </a:t>
            </a:r>
            <a:r>
              <a:rPr lang="en-US" dirty="0"/>
              <a:t>PGS </a:t>
            </a:r>
            <a:r>
              <a:rPr lang="ru-RU" dirty="0"/>
              <a:t>представила буксируемую систему в 2010, но в 2017 прекратила эти работы</a:t>
            </a:r>
          </a:p>
          <a:p>
            <a:r>
              <a:rPr lang="ru-RU" dirty="0"/>
              <a:t>В настоящее время из коммерческих компаний только </a:t>
            </a:r>
            <a:r>
              <a:rPr lang="en-US" dirty="0"/>
              <a:t>EMGS</a:t>
            </a:r>
            <a:r>
              <a:rPr lang="en-BB" dirty="0"/>
              <a:t> </a:t>
            </a:r>
            <a:r>
              <a:rPr lang="ru-RU" dirty="0"/>
              <a:t>широко применяет ДЭМЗ и попутно МТЗ</a:t>
            </a:r>
          </a:p>
          <a:p>
            <a:r>
              <a:rPr lang="ru-RU" dirty="0"/>
              <a:t>В России на рубеже 2000-х и 2010-х компания </a:t>
            </a:r>
            <a:r>
              <a:rPr lang="en-US" dirty="0"/>
              <a:t>EMMET</a:t>
            </a:r>
            <a:r>
              <a:rPr lang="en-BB" dirty="0"/>
              <a:t> </a:t>
            </a:r>
            <a:r>
              <a:rPr lang="ru-RU" dirty="0"/>
              <a:t>создала донную 6-канальную станцию</a:t>
            </a:r>
          </a:p>
        </p:txBody>
      </p:sp>
    </p:spTree>
    <p:extLst>
      <p:ext uri="{BB962C8B-B14F-4D97-AF65-F5344CB8AC3E}">
        <p14:creationId xmlns:p14="http://schemas.microsoft.com/office/powerpoint/2010/main" val="17824925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99BB5-8B9C-E7F8-8527-2CD9CC25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МТЗ в транзитной зоне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D17EEF-8895-D339-385D-058649634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31" y="1825625"/>
            <a:ext cx="11271379" cy="4584506"/>
          </a:xfrm>
        </p:spPr>
        <p:txBody>
          <a:bodyPr/>
          <a:lstStyle/>
          <a:p>
            <a:r>
              <a:rPr lang="ru-RU" dirty="0"/>
              <a:t>В мелководной (до 10 м) транзитной зоне возникают специфические помехи, затрудняющие применение станций с короткими линиями </a:t>
            </a:r>
            <a:r>
              <a:rPr lang="en-US" dirty="0"/>
              <a:t>MN</a:t>
            </a:r>
          </a:p>
          <a:p>
            <a:r>
              <a:rPr lang="ru-RU" dirty="0"/>
              <a:t>Технология компании «Северо-Запад»: донная коса для измерения </a:t>
            </a:r>
            <a:r>
              <a:rPr lang="en-US" dirty="0"/>
              <a:t>Ex</a:t>
            </a:r>
            <a:r>
              <a:rPr lang="en-BB" dirty="0"/>
              <a:t> </a:t>
            </a:r>
            <a:r>
              <a:rPr lang="ru-RU" dirty="0"/>
              <a:t>с длинными </a:t>
            </a:r>
            <a:r>
              <a:rPr lang="en-US" dirty="0"/>
              <a:t>MN</a:t>
            </a:r>
            <a:r>
              <a:rPr lang="ru-RU" dirty="0"/>
              <a:t> с частым шагом, измерение магнитного поля </a:t>
            </a:r>
            <a:r>
              <a:rPr lang="en-US" dirty="0" err="1"/>
              <a:t>Hx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dirty="0"/>
              <a:t>Hy </a:t>
            </a:r>
            <a:r>
              <a:rPr lang="ru-RU" dirty="0"/>
              <a:t>по редкой сети</a:t>
            </a:r>
          </a:p>
          <a:p>
            <a:r>
              <a:rPr lang="ru-RU" dirty="0"/>
              <a:t>Компоненты</a:t>
            </a:r>
            <a:r>
              <a:rPr lang="en-US" dirty="0"/>
              <a:t> </a:t>
            </a:r>
            <a:r>
              <a:rPr lang="en-US" dirty="0" err="1"/>
              <a:t>Zxx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dirty="0" err="1"/>
              <a:t>Zxy</a:t>
            </a:r>
            <a:endParaRPr lang="en-US" dirty="0"/>
          </a:p>
          <a:p>
            <a:r>
              <a:rPr lang="ru-RU" dirty="0"/>
              <a:t>Применение на Чёрном,</a:t>
            </a:r>
          </a:p>
          <a:p>
            <a:pPr marL="0" indent="0">
              <a:buNone/>
            </a:pPr>
            <a:r>
              <a:rPr lang="ru-RU" dirty="0"/>
              <a:t>   Карском морях и др.</a:t>
            </a:r>
            <a:endParaRPr lang="en-US" dirty="0"/>
          </a:p>
          <a:p>
            <a:r>
              <a:rPr lang="en-US" dirty="0"/>
              <a:t>[</a:t>
            </a:r>
            <a:r>
              <a:rPr lang="ru-RU" dirty="0"/>
              <a:t>Епишкин и др., 2018</a:t>
            </a:r>
            <a:r>
              <a:rPr lang="en-US" dirty="0"/>
              <a:t>]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9DD72A-BF27-AA98-E0BD-3FD2EB448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57" y="4040156"/>
            <a:ext cx="6731129" cy="2452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13686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444AB21-0FA3-FED3-BB7C-D3DC387E3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59" y="718458"/>
            <a:ext cx="10944807" cy="5561046"/>
          </a:xfrm>
        </p:spPr>
        <p:txBody>
          <a:bodyPr>
            <a:noAutofit/>
          </a:bodyPr>
          <a:lstStyle/>
          <a:p>
            <a:r>
              <a:rPr lang="ru-RU" dirty="0"/>
              <a:t>Мы рассмотрели развитие методов морской нефтегазовой электроразведки (ЗС, ДЭМЗ, МТЗ) в 1990-</a:t>
            </a:r>
            <a:r>
              <a:rPr lang="en-US" dirty="0"/>
              <a:t>e</a:t>
            </a:r>
            <a:r>
              <a:rPr lang="ru-RU" dirty="0"/>
              <a:t>, 2000-</a:t>
            </a:r>
            <a:r>
              <a:rPr lang="en-US" dirty="0"/>
              <a:t>e</a:t>
            </a:r>
            <a:r>
              <a:rPr lang="ru-RU" dirty="0"/>
              <a:t>, 2010</a:t>
            </a:r>
            <a:r>
              <a:rPr lang="en-US" dirty="0"/>
              <a:t>-e</a:t>
            </a:r>
            <a:r>
              <a:rPr lang="en-BB" dirty="0"/>
              <a:t> </a:t>
            </a:r>
            <a:r>
              <a:rPr lang="ru-RU" dirty="0"/>
              <a:t>годы</a:t>
            </a:r>
          </a:p>
          <a:p>
            <a:r>
              <a:rPr lang="ru-RU" dirty="0"/>
              <a:t>Этот опыт показывает, что данные методы успешно решают задачи:</a:t>
            </a:r>
          </a:p>
          <a:p>
            <a:pPr lvl="1"/>
            <a:r>
              <a:rPr lang="ru-RU" sz="2600" dirty="0"/>
              <a:t>изучения осадочных толщ (в т.ч. перекрытых солью, базальтами и др.)</a:t>
            </a:r>
            <a:r>
              <a:rPr lang="en-US" sz="2600" dirty="0"/>
              <a:t>;</a:t>
            </a:r>
            <a:endParaRPr lang="en-BB" sz="2600" dirty="0"/>
          </a:p>
          <a:p>
            <a:pPr lvl="1"/>
            <a:r>
              <a:rPr lang="ru-RU" sz="2600" dirty="0"/>
              <a:t>прогноза углеводородов, в благоприятных условиях – поиска и разведки месторождений</a:t>
            </a:r>
            <a:r>
              <a:rPr lang="en-BB" sz="2600" dirty="0"/>
              <a:t>;</a:t>
            </a:r>
            <a:endParaRPr lang="ru-RU" sz="2600" dirty="0"/>
          </a:p>
          <a:p>
            <a:pPr lvl="1"/>
            <a:r>
              <a:rPr lang="ru-RU" sz="2600" dirty="0"/>
              <a:t>картирования газогидратов.</a:t>
            </a:r>
          </a:p>
          <a:p>
            <a:endParaRPr lang="ru-RU" dirty="0"/>
          </a:p>
          <a:p>
            <a:r>
              <a:rPr lang="ru-RU" dirty="0"/>
              <a:t>Автор будет благодарен за дополнения к обзору: </a:t>
            </a:r>
            <a:r>
              <a:rPr lang="en-US" dirty="0">
                <a:hlinkClick r:id="rId2"/>
              </a:rPr>
              <a:t>pavel_pushkarev@list.ru</a:t>
            </a:r>
            <a:endParaRPr lang="en-US" dirty="0"/>
          </a:p>
          <a:p>
            <a:endParaRPr lang="ru-RU" dirty="0"/>
          </a:p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7248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5FFDA-D93F-3B3C-E2B2-0CF87ED46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50235"/>
            <a:ext cx="10515600" cy="1774887"/>
          </a:xfrm>
        </p:spPr>
        <p:txBody>
          <a:bodyPr/>
          <a:lstStyle/>
          <a:p>
            <a:pPr algn="ctr"/>
            <a:r>
              <a:rPr lang="ru-RU" dirty="0"/>
              <a:t>Морские зондирования становлением поля</a:t>
            </a:r>
          </a:p>
        </p:txBody>
      </p:sp>
    </p:spTree>
    <p:extLst>
      <p:ext uri="{BB962C8B-B14F-4D97-AF65-F5344CB8AC3E}">
        <p14:creationId xmlns:p14="http://schemas.microsoft.com/office/powerpoint/2010/main" val="1667646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08A2E9-085C-07A9-1DCA-3B573F02F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 ЗС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09A0AC-E37D-8F58-A067-5A28EB0C6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17" y="1690688"/>
            <a:ext cx="11230252" cy="480218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ЗСД (в дальней зоне) – А.Н. Тихонов, С.М. </a:t>
            </a:r>
            <a:r>
              <a:rPr lang="ru-RU" dirty="0" err="1"/>
              <a:t>Шейнманн</a:t>
            </a:r>
            <a:r>
              <a:rPr lang="ru-RU" dirty="0"/>
              <a:t>, Л.Л. </a:t>
            </a:r>
            <a:r>
              <a:rPr lang="ru-RU" dirty="0" err="1"/>
              <a:t>Ваньян</a:t>
            </a:r>
            <a:r>
              <a:rPr lang="ru-RU" dirty="0"/>
              <a:t> и др.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ЗСБ (в ближней зоне) – А.А. Кауфман, В.А. Сидоров, Г.Г. Обухов и др.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dirty="0" err="1"/>
              <a:t>Каж</a:t>
            </a:r>
            <a:r>
              <a:rPr lang="ru-RU" dirty="0"/>
              <a:t>. </a:t>
            </a:r>
            <a:r>
              <a:rPr lang="ru-RU" dirty="0" err="1"/>
              <a:t>сопр</a:t>
            </a:r>
            <a:r>
              <a:rPr lang="ru-RU" dirty="0"/>
              <a:t>. в ДЗ и в БЗ: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ru-RU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Гальваническое или индукционное возбуждение</a:t>
            </a: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Учёт ВП, формула Коул-Коул: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ru-RU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ru-RU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ДНМЭ (</a:t>
            </a:r>
            <a:r>
              <a:rPr lang="ru-RU" dirty="0" err="1"/>
              <a:t>дифференициально</a:t>
            </a:r>
            <a:r>
              <a:rPr lang="ru-RU" dirty="0"/>
              <a:t>-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/>
              <a:t>   нормированный метод)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/>
              <a:t>   </a:t>
            </a:r>
            <a:r>
              <a:rPr lang="en-US" dirty="0"/>
              <a:t>[</a:t>
            </a:r>
            <a:r>
              <a:rPr lang="ru-RU" dirty="0" err="1"/>
              <a:t>Рыхлинский</a:t>
            </a:r>
            <a:r>
              <a:rPr lang="ru-RU" dirty="0"/>
              <a:t> и др., 1991</a:t>
            </a:r>
            <a:r>
              <a:rPr lang="en-US" dirty="0"/>
              <a:t>]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EDFA98-25BC-7699-8679-06B6117E1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87" y="2638785"/>
            <a:ext cx="3276600" cy="685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B752E5-4EE3-A69F-44F3-F36CA85AE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004" y="2538772"/>
            <a:ext cx="3148013" cy="7858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3692B6-A567-C15B-2C2D-A7108B496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00" y="4756006"/>
            <a:ext cx="4860290" cy="168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9CB721-1C6B-D91B-591F-FB0EA89C9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320" y="3868151"/>
            <a:ext cx="457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1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7D4BB5-4179-3C09-BE3C-FB32D81DC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Аппаратурно-методические комплексы (АМК) для морских ЗС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DB4096-17E6-D705-F4A9-793E2E3A3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Как правило, каждая научно-производственная организация, применяющая морские ЗС, формирует свой АМК</a:t>
            </a:r>
          </a:p>
          <a:p>
            <a:r>
              <a:rPr lang="ru-RU" dirty="0"/>
              <a:t>АМК включает генератор и измеритель, косы с питающими и приёмными электродами, ПО для регистрации и анализа данных</a:t>
            </a:r>
          </a:p>
          <a:p>
            <a:r>
              <a:rPr lang="ru-RU" dirty="0"/>
              <a:t>Для каждого АМК существуют требования к техническим характеристикам судна, к технологии проведения работ</a:t>
            </a:r>
          </a:p>
          <a:p>
            <a:r>
              <a:rPr lang="ru-RU" dirty="0"/>
              <a:t>Обычно используется питающая линия АВ, буксируемая за судном</a:t>
            </a:r>
          </a:p>
          <a:p>
            <a:r>
              <a:rPr lang="ru-RU" dirty="0"/>
              <a:t>Одна или несколько приёмных линий </a:t>
            </a:r>
            <a:r>
              <a:rPr lang="en-US" dirty="0"/>
              <a:t>MN</a:t>
            </a:r>
            <a:r>
              <a:rPr lang="en-BB" dirty="0"/>
              <a:t> </a:t>
            </a:r>
            <a:r>
              <a:rPr lang="ru-RU" dirty="0"/>
              <a:t>могут буксироваться за судном (поверхностные или заглубленные) или лежать на дне</a:t>
            </a:r>
          </a:p>
        </p:txBody>
      </p:sp>
    </p:spTree>
    <p:extLst>
      <p:ext uri="{BB962C8B-B14F-4D97-AF65-F5344CB8AC3E}">
        <p14:creationId xmlns:p14="http://schemas.microsoft.com/office/powerpoint/2010/main" val="2667776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17DDD-F4D8-A610-7FCA-12688D60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АМК предприятия </a:t>
            </a:r>
            <a:r>
              <a:rPr lang="ru-RU" dirty="0" err="1"/>
              <a:t>Севморгео</a:t>
            </a:r>
            <a:r>
              <a:rPr lang="en-US" dirty="0"/>
              <a:t> (</a:t>
            </a:r>
            <a:r>
              <a:rPr lang="ru-RU" dirty="0"/>
              <a:t>С-Пб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4DEA49-2E84-5787-D844-2FFF0FB5B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6" y="3007374"/>
            <a:ext cx="4776185" cy="2654123"/>
          </a:xfrm>
        </p:spPr>
        <p:txBody>
          <a:bodyPr>
            <a:noAutofit/>
          </a:bodyPr>
          <a:lstStyle/>
          <a:p>
            <a:r>
              <a:rPr lang="ru-RU" dirty="0">
                <a:ea typeface="Times New Roman" panose="02020603050405020304" pitchFamily="18" charset="0"/>
              </a:rPr>
              <a:t>П</a:t>
            </a:r>
            <a:r>
              <a:rPr lang="ru-RU" dirty="0">
                <a:effectLst/>
                <a:ea typeface="Times New Roman" panose="02020603050405020304" pitchFamily="18" charset="0"/>
              </a:rPr>
              <a:t>оверхностная АВ длиной до 1-2 км и поверхностные или донные </a:t>
            </a:r>
            <a:r>
              <a:rPr lang="en-US" dirty="0">
                <a:effectLst/>
                <a:ea typeface="Times New Roman" panose="02020603050405020304" pitchFamily="18" charset="0"/>
              </a:rPr>
              <a:t>MN</a:t>
            </a:r>
            <a:endParaRPr lang="ru-RU" dirty="0">
              <a:effectLst/>
              <a:ea typeface="Times New Roman" panose="02020603050405020304" pitchFamily="18" charset="0"/>
            </a:endParaRPr>
          </a:p>
          <a:p>
            <a:r>
              <a:rPr lang="ru-RU" dirty="0">
                <a:effectLst/>
                <a:ea typeface="Times New Roman" panose="02020603050405020304" pitchFamily="18" charset="0"/>
              </a:rPr>
              <a:t>Сила тока до 1000 А</a:t>
            </a:r>
          </a:p>
          <a:p>
            <a:r>
              <a:rPr lang="ru-RU" dirty="0">
                <a:effectLst/>
                <a:ea typeface="Times New Roman" panose="02020603050405020304" pitchFamily="18" charset="0"/>
              </a:rPr>
              <a:t>Информацию о УЭС до 5 км и поляризуемости до 1 км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417441-79A2-4FA9-E649-85C74DC5EC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468" y="2808713"/>
            <a:ext cx="6316010" cy="27180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17911E06-770D-417A-C333-EB92A4331F08}"/>
              </a:ext>
            </a:extLst>
          </p:cNvPr>
          <p:cNvSpPr txBox="1">
            <a:spLocks/>
          </p:cNvSpPr>
          <p:nvPr/>
        </p:nvSpPr>
        <p:spPr>
          <a:xfrm>
            <a:off x="525260" y="5832427"/>
            <a:ext cx="11114843" cy="548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[</a:t>
            </a:r>
            <a:r>
              <a:rPr lang="ru-RU" dirty="0"/>
              <a:t>Вишняков и др., 1983</a:t>
            </a:r>
            <a:r>
              <a:rPr lang="en-US" dirty="0"/>
              <a:t>;</a:t>
            </a:r>
            <a:r>
              <a:rPr lang="en-BB" dirty="0"/>
              <a:t> </a:t>
            </a:r>
            <a:r>
              <a:rPr lang="ru-RU" dirty="0"/>
              <a:t>Петров, 2000</a:t>
            </a:r>
            <a:r>
              <a:rPr lang="en-US" dirty="0"/>
              <a:t>;</a:t>
            </a:r>
            <a:r>
              <a:rPr lang="en-BB" dirty="0"/>
              <a:t> </a:t>
            </a:r>
            <a:r>
              <a:rPr lang="ru-RU" dirty="0"/>
              <a:t>Петров и Московская, 2004</a:t>
            </a:r>
            <a:r>
              <a:rPr lang="en-US" dirty="0"/>
              <a:t>]</a:t>
            </a:r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543A396-F5D7-C136-BF55-844210B47911}"/>
              </a:ext>
            </a:extLst>
          </p:cNvPr>
          <p:cNvSpPr txBox="1">
            <a:spLocks/>
          </p:cNvSpPr>
          <p:nvPr/>
        </p:nvSpPr>
        <p:spPr>
          <a:xfrm>
            <a:off x="508985" y="1667012"/>
            <a:ext cx="11014232" cy="1313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ea typeface="Times New Roman" panose="02020603050405020304" pitchFamily="18" charset="0"/>
              </a:rPr>
              <a:t>АМЭК для поиска и оконтуривания нефтегазовых залежей (при глубине моря до 50 м) разрабатывался в ГНПП «</a:t>
            </a:r>
            <a:r>
              <a:rPr lang="ru-RU" dirty="0" err="1">
                <a:ea typeface="Times New Roman" panose="02020603050405020304" pitchFamily="18" charset="0"/>
              </a:rPr>
              <a:t>Севморгео</a:t>
            </a:r>
            <a:r>
              <a:rPr lang="ru-RU" dirty="0">
                <a:ea typeface="Times New Roman" panose="02020603050405020304" pitchFamily="18" charset="0"/>
              </a:rPr>
              <a:t>» с конца 1970-х годов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0952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1668</TotalTime>
  <Words>3385</Words>
  <Application>Microsoft Office PowerPoint</Application>
  <PresentationFormat>Широкоэкранный</PresentationFormat>
  <Paragraphs>378</Paragraphs>
  <Slides>59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Arial</vt:lpstr>
      <vt:lpstr>Calibri</vt:lpstr>
      <vt:lpstr>Calibri Light</vt:lpstr>
      <vt:lpstr>Symbol</vt:lpstr>
      <vt:lpstr>Times New Roman</vt:lpstr>
      <vt:lpstr>Тема Office</vt:lpstr>
      <vt:lpstr>Морская электроразведка</vt:lpstr>
      <vt:lpstr>Электрические рыбы</vt:lpstr>
      <vt:lpstr>Задачи морских исследований с использованием электромагнитных полей</vt:lpstr>
      <vt:lpstr>Методы морской нефтегазовой электроразведки</vt:lpstr>
      <vt:lpstr>Леонид Львович Ваньян (1932 – 2001)</vt:lpstr>
      <vt:lpstr>Морские зондирования становлением поля</vt:lpstr>
      <vt:lpstr>Метод ЗС</vt:lpstr>
      <vt:lpstr>Аппаратурно-методические комплексы (АМК) для морских ЗС</vt:lpstr>
      <vt:lpstr>АМК предприятия Севморгео (С-Пб)</vt:lpstr>
      <vt:lpstr>АМК компании EMMET (С-Пб)</vt:lpstr>
      <vt:lpstr>АМК компании MEM (С-Пб)</vt:lpstr>
      <vt:lpstr>АМК предприятия Южморнефтегеофизика (Геленджик)</vt:lpstr>
      <vt:lpstr>АМК компании Солитон (Геленджик)</vt:lpstr>
      <vt:lpstr>АМК компании СГНПК (Иркутск)</vt:lpstr>
      <vt:lpstr>АМК компании МГУ-Геофизика (Москва)</vt:lpstr>
      <vt:lpstr>АМК Университета Торонто (Канада)</vt:lpstr>
      <vt:lpstr>АМК компании KMS (США-Германия)</vt:lpstr>
      <vt:lpstr>АМК компаний Petromarker и Allton (Норвегия)</vt:lpstr>
      <vt:lpstr>Круговой электрический диполь (КЭД)</vt:lpstr>
      <vt:lpstr>1D моделирование ЗС на шельфе</vt:lpstr>
      <vt:lpstr>3D моделирование ЗС на шельфе</vt:lpstr>
      <vt:lpstr>1D интерпретация кривых морских ЗС</vt:lpstr>
      <vt:lpstr>Пример интерпретации морских ЗС</vt:lpstr>
      <vt:lpstr>Особенности интерпретации ДНМЭ</vt:lpstr>
      <vt:lpstr>Использование высокочастотных осцилляций сигнала</vt:lpstr>
      <vt:lpstr>Преимущества (и недостатки) метода морских ЗС</vt:lpstr>
      <vt:lpstr>Морские зондирования гармоническим полем</vt:lpstr>
      <vt:lpstr>Особенности зондирования гармоническим полем</vt:lpstr>
      <vt:lpstr>Вертикальный и горизонтальный скин-эффект</vt:lpstr>
      <vt:lpstr>Влияние высокоомных слоёв</vt:lpstr>
      <vt:lpstr>Изопараметрические зондирования</vt:lpstr>
      <vt:lpstr>АМК Скриппсковского океанографического института (Калифорния, США)</vt:lpstr>
      <vt:lpstr>АМК Кембриджского университета и Саутгемптонского центра (Англия)</vt:lpstr>
      <vt:lpstr>АМК компании OHM (Англия-США)</vt:lpstr>
      <vt:lpstr>Компания EMGS (Норвегия)</vt:lpstr>
      <vt:lpstr>АМК компаний PGS (Норвегия) и OFG (Канада)</vt:lpstr>
      <vt:lpstr>Использование токовых сигналов различной формы</vt:lpstr>
      <vt:lpstr>2D инверсия данных ДЭМЗ</vt:lpstr>
      <vt:lpstr>3D инверсия данных ДЭМЗ</vt:lpstr>
      <vt:lpstr>Учёт анизотропии при 3D инверсии ДЭМЗ</vt:lpstr>
      <vt:lpstr>Изучение газового месторождения на шельфе Австралии</vt:lpstr>
      <vt:lpstr>Баренцево море (Норвежская часть)</vt:lpstr>
      <vt:lpstr>Шельф Индии (восточная часть)</vt:lpstr>
      <vt:lpstr>Фарерско-Шетландский бассейн</vt:lpstr>
      <vt:lpstr>Северное море</vt:lpstr>
      <vt:lpstr>Газогидраты, Каскадная зона субдукции</vt:lpstr>
      <vt:lpstr>Газогидраты, Бразильский шельф</vt:lpstr>
      <vt:lpstr>Преимущества и недостатки метода ДЭМЗ</vt:lpstr>
      <vt:lpstr>Морские магнитотеллурические зондирования</vt:lpstr>
      <vt:lpstr>Основные этапы МТ исследований</vt:lpstr>
      <vt:lpstr>Влияние водной толщи</vt:lpstr>
      <vt:lpstr>Береговой эффект</vt:lpstr>
      <vt:lpstr>Донные станции Скриппсковского института</vt:lpstr>
      <vt:lpstr>Проведение донных МТЗ</vt:lpstr>
      <vt:lpstr>МТЗ в Мексиканском заливе (1)</vt:lpstr>
      <vt:lpstr>МТЗ в Мексиканском заливе (2)</vt:lpstr>
      <vt:lpstr>Дальнейшее развитие МТЗ на углеводороды</vt:lpstr>
      <vt:lpstr>МТЗ в транзитной зоне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Морская электроразведка</dc:title>
  <dc:creator>ppushkarev@gmail.com</dc:creator>
  <cp:lastModifiedBy>ppushkarev@gmail.com</cp:lastModifiedBy>
  <cp:revision>100</cp:revision>
  <dcterms:created xsi:type="dcterms:W3CDTF">2022-10-21T12:32:44Z</dcterms:created>
  <dcterms:modified xsi:type="dcterms:W3CDTF">2022-11-01T16:10:11Z</dcterms:modified>
</cp:coreProperties>
</file>