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8" r:id="rId8"/>
    <p:sldId id="263" r:id="rId9"/>
    <p:sldId id="264" r:id="rId10"/>
    <p:sldId id="265" r:id="rId11"/>
    <p:sldId id="267" r:id="rId12"/>
    <p:sldId id="272" r:id="rId13"/>
    <p:sldId id="269" r:id="rId14"/>
    <p:sldId id="270" r:id="rId15"/>
    <p:sldId id="271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026B5-B321-4F46-9CA7-EA1365B4C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BC459A-B51A-4716-AAFF-FCC6BAD699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B741A-F3DE-4D06-A921-921A4141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7B11-1F22-4AE0-ADC0-7BB72CED9F0F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DF4C4-CF0C-4A89-9FC5-EC25CFF8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2E31AF-EB27-4B44-9008-70B69DB3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2AE-4021-45DF-B521-A50C3E606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2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98E84-EDD8-4ABA-8C96-AC937030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248D9E-6264-4E9B-A114-6CFF5711B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147669-57B9-4FA4-BE38-DCAEFED5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7B11-1F22-4AE0-ADC0-7BB72CED9F0F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5CBEBA-F76A-4D24-8EA9-8595143CE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32CCF-E188-4E11-8F2C-6DA8C28E4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2AE-4021-45DF-B521-A50C3E606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1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B388B9-6A34-454C-8F7B-F82C16E53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2FD8DC-C5CA-4486-AFE4-2C234A222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F1A8A3-8F3B-4EEE-8AE4-FE6786FA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7B11-1F22-4AE0-ADC0-7BB72CED9F0F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63B459-6256-4E72-A210-90CCE753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5BF523-B384-4468-8C17-57EB6D51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2AE-4021-45DF-B521-A50C3E606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22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9E101-7571-46F3-A191-F052C073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D8476E-053E-4C9F-8EC2-EE461D630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DE174-8A84-490C-ABA0-A0BC353C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7B11-1F22-4AE0-ADC0-7BB72CED9F0F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A44CF-1FA5-425B-8BEA-96DFF0068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8C667-2F50-487C-9784-4D43EBD0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2AE-4021-45DF-B521-A50C3E606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52C3F-B288-449D-A48C-74F60275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DE36C5-641A-442B-B642-E509D9552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CCC802-411A-4C90-A079-B74D4C39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7B11-1F22-4AE0-ADC0-7BB72CED9F0F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54F211-8127-4CEF-8B8A-EDFEDBD4D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778648-228D-4485-9435-13572835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2AE-4021-45DF-B521-A50C3E606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49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7C13D-F16E-4C9B-890E-1E86C915C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4D099-4B90-4D29-95AB-9BE205299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D67C6D-D9E3-4B43-BF68-BB3837F78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E4D682-C363-4095-AA7F-0A18A3BC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7B11-1F22-4AE0-ADC0-7BB72CED9F0F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0C4271-1911-47C5-AA81-71BD9CF2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1E5098-6117-4891-AD63-603AE605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2AE-4021-45DF-B521-A50C3E606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0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E216A-640E-4295-B9D2-CE3B2F86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5BFE02-EF03-4F20-8F97-9BA29B864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4D3B83-AA9C-4974-ADF6-13111EA89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EFAAD1-175D-4197-8957-445FC442F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A3F86C-E6DC-4A00-B5C4-33D7A5E26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041C65-AD59-4C01-A619-664D6133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7B11-1F22-4AE0-ADC0-7BB72CED9F0F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F7E031-ECF9-4C06-86BC-EF9401F1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BDC005-348F-482B-A178-6CAE4300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2AE-4021-45DF-B521-A50C3E606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2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D90F0-55F6-48C3-A311-AF5B9940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855234-1121-40D3-B6DF-DA8956B1D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7B11-1F22-4AE0-ADC0-7BB72CED9F0F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84F48D-17F3-4AD7-B831-3C94B224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EEACAA-AA4F-4DDB-B3BA-85D503F9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2AE-4021-45DF-B521-A50C3E606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81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825E9C-0D87-4E6E-8BD4-BAE95C45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7B11-1F22-4AE0-ADC0-7BB72CED9F0F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2D29BF-FB93-402F-85A2-A7ED0555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05748B-EA12-4F5C-85E8-379AC75D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2AE-4021-45DF-B521-A50C3E606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1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A7486-496C-42A5-A0BE-AEF22B4F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29D02A-5C6A-4B54-927D-FAC705999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19D5EB-95A6-4513-A767-07DCD48AD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A906-7411-46F4-A60F-97153227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7B11-1F22-4AE0-ADC0-7BB72CED9F0F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D24623-E72C-4992-BA58-E00ED98C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567FE4-5498-42AC-BE6B-E06569B1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2AE-4021-45DF-B521-A50C3E606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EF5B5-794B-40FE-AEA1-FC270AA2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F19C61-7E28-4745-B8DF-552F57AB5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3639CC-BB0F-401A-BF66-5A87F3109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C93463-1620-40BA-AE49-F42EF788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B7B11-1F22-4AE0-ADC0-7BB72CED9F0F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0420CA-8566-436F-B243-DF6EF4D4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AE8236-3489-4A28-952D-A2033AFB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2AE-4021-45DF-B521-A50C3E606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8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8A22A-FCE5-431E-A03F-A6947EBE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4F8A4F-D487-4EA6-8347-D8F5B8AEF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68985-6A57-4CBC-9948-35CD37B52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B7B11-1F22-4AE0-ADC0-7BB72CED9F0F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61087E-768B-4223-AFB6-53D5788A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B636A2-79C2-4D9F-B861-A5C9EA6B4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22AE-4021-45DF-B521-A50C3E606A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6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972A3-D6C8-4CA5-8E89-B62DE6F9E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87" y="503584"/>
            <a:ext cx="11118574" cy="2925416"/>
          </a:xfrm>
        </p:spPr>
        <p:txBody>
          <a:bodyPr>
            <a:noAutofit/>
          </a:bodyPr>
          <a:lstStyle/>
          <a:p>
            <a:r>
              <a:rPr lang="ru-RU" sz="4800" dirty="0"/>
              <a:t>Вклад В.К. Хмелевского в развитие геофизических методов исследования земной коры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78AA4-E2FC-4E0D-B198-6B81C336D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087" y="4423672"/>
            <a:ext cx="11118574" cy="1473545"/>
          </a:xfrm>
        </p:spPr>
        <p:txBody>
          <a:bodyPr>
            <a:normAutofit/>
          </a:bodyPr>
          <a:lstStyle/>
          <a:p>
            <a:r>
              <a:rPr lang="ru-RU" sz="3200" dirty="0"/>
              <a:t>Конференция, посвящённая 75-летнему юбилею кафедры геофизических методов исследования земной коры и            45-летию создания кафедры сейсмометрии и </a:t>
            </a:r>
            <a:r>
              <a:rPr lang="ru-RU" sz="3200" dirty="0" err="1"/>
              <a:t>геоакустики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943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E4803-3295-44D3-AA80-A7D2EAF6A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Геоэлектрический разрез по профилю Новопавловка – Ялта (2018 г.)</a:t>
            </a:r>
          </a:p>
        </p:txBody>
      </p:sp>
      <p:pic>
        <p:nvPicPr>
          <p:cNvPr id="5" name="Объект 4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4D037BC-D956-4C0C-A261-AA9BC3B0D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" y="1899698"/>
            <a:ext cx="9784080" cy="4203192"/>
          </a:xfrm>
        </p:spPr>
      </p:pic>
    </p:spTree>
    <p:extLst>
      <p:ext uri="{BB962C8B-B14F-4D97-AF65-F5344CB8AC3E}">
        <p14:creationId xmlns:p14="http://schemas.microsoft.com/office/powerpoint/2010/main" val="3878664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B87C4-3046-40CE-9BBA-188B4FA8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365125"/>
            <a:ext cx="11277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Разработка методов интерпретации низкочастотных электромагнитных зондирований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9344BA-DF78-48C8-BFCC-8159BD832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6687"/>
            <a:ext cx="10515600" cy="3621018"/>
          </a:xfrm>
        </p:spPr>
        <p:txBody>
          <a:bodyPr>
            <a:normAutofit/>
          </a:bodyPr>
          <a:lstStyle/>
          <a:p>
            <a:r>
              <a:rPr lang="ru-RU" dirty="0"/>
              <a:t>«Получение экспрессных номографических и графических методов интерпретации семи полевых и подземных методов электромагнитного зондирования (ЭМЗ)»</a:t>
            </a:r>
          </a:p>
          <a:p>
            <a:r>
              <a:rPr lang="ru-RU" dirty="0"/>
              <a:t>«Создание номограмм-палеток для экспрессной интерпретации всех основных электромагнитных зондирований земных недр с определением мощностей горизонтально-слоистых разрезов, их удельных, поперечных электрических сопротивлений и продольных проводимостей»</a:t>
            </a:r>
          </a:p>
        </p:txBody>
      </p:sp>
    </p:spTree>
    <p:extLst>
      <p:ext uri="{BB962C8B-B14F-4D97-AF65-F5344CB8AC3E}">
        <p14:creationId xmlns:p14="http://schemas.microsoft.com/office/powerpoint/2010/main" val="193330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90727-CD7B-4E66-BFBF-7F940843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4" y="2989055"/>
            <a:ext cx="5416826" cy="1325563"/>
          </a:xfrm>
        </p:spPr>
        <p:txBody>
          <a:bodyPr/>
          <a:lstStyle/>
          <a:p>
            <a:r>
              <a:rPr lang="ru-RU" dirty="0"/>
              <a:t>Сводные кривые ЭМЗ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AB27A5-ECA4-4A90-AB8E-24F9F2090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61" t="9456" r="49401" b="4409"/>
          <a:stretch/>
        </p:blipFill>
        <p:spPr>
          <a:xfrm>
            <a:off x="7169429" y="272963"/>
            <a:ext cx="4514713" cy="63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80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FD5F8-DFCF-4F49-A9FE-59E66E58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Геофизическая база МГУ в Александровке имени профессора В.К Хмелевского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DB750E-D6B0-4429-9794-41E6F60EA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1321"/>
            <a:ext cx="10515600" cy="453155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250 км от Москвы, на удалении от промышленных ЭМ помех</a:t>
            </a:r>
          </a:p>
          <a:p>
            <a:r>
              <a:rPr lang="ru-RU" dirty="0"/>
              <a:t>Жилые корпуса, камеральные помещения, столовая, баня</a:t>
            </a:r>
          </a:p>
          <a:p>
            <a:r>
              <a:rPr lang="ru-RU" dirty="0"/>
              <a:t>300-метровая скважина с </a:t>
            </a:r>
            <a:r>
              <a:rPr lang="ru-RU" dirty="0" err="1"/>
              <a:t>кернохранилищем</a:t>
            </a:r>
            <a:r>
              <a:rPr lang="ru-RU" dirty="0"/>
              <a:t>, геомагнитная и сейсмологическая обсерватория, музей геофизической аппаратуры</a:t>
            </a:r>
          </a:p>
          <a:p>
            <a:r>
              <a:rPr lang="ru-RU" dirty="0"/>
              <a:t>Практики для студентов МГУ по глубинной электроразведке, малоглубинной электроразведке, малоглубинной сейсморазведке, геофизическим исследованиям скважин, </a:t>
            </a:r>
            <a:r>
              <a:rPr lang="ru-RU" dirty="0" err="1"/>
              <a:t>гравиразведке</a:t>
            </a:r>
            <a:r>
              <a:rPr lang="ru-RU" dirty="0"/>
              <a:t> и магниторазведке</a:t>
            </a:r>
          </a:p>
          <a:p>
            <a:r>
              <a:rPr lang="ru-RU" dirty="0"/>
              <a:t>Практики для студентов университетов «МГРИ» и «Дубна», научно-производственные конференции и семинары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18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F1DF9-0BC8-4560-85D1-3BD2833A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Высокочастотная электроразведка в ранних работах В.К. Хмелевского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C8BC31-CA8F-4B89-A0D9-013451120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649"/>
            <a:ext cx="10515600" cy="411134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Доклад на тему «Радиолокация» на собрании физического кружка школы № 7 Нальчика (1946)</a:t>
            </a:r>
          </a:p>
          <a:p>
            <a:r>
              <a:rPr lang="ru-RU" dirty="0"/>
              <a:t>РВИЗ на Ай-Петри (1949), в Подмосковном угольном бассейне (1951), на Туркменском </a:t>
            </a:r>
            <a:r>
              <a:rPr lang="ru-RU" dirty="0" err="1"/>
              <a:t>водоводном</a:t>
            </a:r>
            <a:r>
              <a:rPr lang="ru-RU" dirty="0"/>
              <a:t> (недостроенном) канале (1952)</a:t>
            </a:r>
          </a:p>
          <a:p>
            <a:r>
              <a:rPr lang="ru-RU" dirty="0"/>
              <a:t>Кандидатская диссертация по РВП на Северо-Уральских бокситовых рудниках (1956)</a:t>
            </a:r>
          </a:p>
          <a:p>
            <a:r>
              <a:rPr lang="ru-RU" dirty="0"/>
              <a:t>Работа с А.В. Калининым о возможностях радиолокации для определения мощности ледников (1963)</a:t>
            </a:r>
          </a:p>
          <a:p>
            <a:r>
              <a:rPr lang="ru-RU" dirty="0"/>
              <a:t>Работа с Б.Я. </a:t>
            </a:r>
            <a:r>
              <a:rPr lang="ru-RU" dirty="0" err="1"/>
              <a:t>Мачеретом</a:t>
            </a:r>
            <a:r>
              <a:rPr lang="ru-RU" dirty="0"/>
              <a:t> по изучению горных ледников (1974)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16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EACA4-38F8-4307-AFA4-DCADB0A26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66" y="2776407"/>
            <a:ext cx="3664889" cy="1325563"/>
          </a:xfrm>
        </p:spPr>
        <p:txBody>
          <a:bodyPr/>
          <a:lstStyle/>
          <a:p>
            <a:r>
              <a:rPr lang="ru-RU" dirty="0"/>
              <a:t>Кривые РВИЗ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A8B1CC-A5B5-4C64-8256-DB45966FB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93" y="435370"/>
            <a:ext cx="3921791" cy="6099076"/>
          </a:xfrm>
        </p:spPr>
      </p:pic>
    </p:spTree>
    <p:extLst>
      <p:ext uri="{BB962C8B-B14F-4D97-AF65-F5344CB8AC3E}">
        <p14:creationId xmlns:p14="http://schemas.microsoft.com/office/powerpoint/2010/main" val="997475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WORK_2012(Старый комп)\Хмелевской\2018\Фото Александровка\Кедр2.jpg">
            <a:extLst>
              <a:ext uri="{FF2B5EF4-FFF2-40B4-BE49-F238E27FC236}">
                <a16:creationId xmlns:a16="http://schemas.microsoft.com/office/drawing/2014/main" id="{190D92B0-3F6F-4FF6-9FFB-3318CFF847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14" y="640081"/>
            <a:ext cx="4180839" cy="55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0C76C-9016-4AFF-A532-95916C129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0" y="640081"/>
            <a:ext cx="5169828" cy="55744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0254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SUS\Downloads\12 (1).jpg">
            <a:extLst>
              <a:ext uri="{FF2B5EF4-FFF2-40B4-BE49-F238E27FC236}">
                <a16:creationId xmlns:a16="http://schemas.microsoft.com/office/drawing/2014/main" id="{B3254278-D761-4BB3-871E-8E9C22AA9A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514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43010-5445-4E28-83B2-C74E1C3E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Autofit/>
          </a:bodyPr>
          <a:lstStyle/>
          <a:p>
            <a:r>
              <a:rPr lang="ru-RU" dirty="0"/>
              <a:t>План доклада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866367-3499-4446-8662-73EA2D33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/>
              <a:t>Электроразведка   постоянным током.        Горный Крым.</a:t>
            </a:r>
          </a:p>
          <a:p>
            <a:r>
              <a:rPr lang="ru-RU" sz="4000" dirty="0"/>
              <a:t>Низкочастотная электроразведка. Александровка.</a:t>
            </a:r>
          </a:p>
          <a:p>
            <a:r>
              <a:rPr lang="ru-RU" sz="4000" dirty="0"/>
              <a:t>Высокочастотная электроразведка.</a:t>
            </a:r>
          </a:p>
        </p:txBody>
      </p:sp>
    </p:spTree>
    <p:extLst>
      <p:ext uri="{BB962C8B-B14F-4D97-AF65-F5344CB8AC3E}">
        <p14:creationId xmlns:p14="http://schemas.microsoft.com/office/powerpoint/2010/main" val="349849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9CA51-A89C-4522-B9B1-DB4F2FC8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365125"/>
            <a:ext cx="11297363" cy="1325563"/>
          </a:xfrm>
        </p:spPr>
        <p:txBody>
          <a:bodyPr>
            <a:normAutofit/>
          </a:bodyPr>
          <a:lstStyle/>
          <a:p>
            <a:r>
              <a:rPr lang="ru-RU" sz="4200" dirty="0"/>
              <a:t>Регионы, в которых В.К. проводил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9A9766-E6C3-496C-A6A3-87D1017B4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809"/>
            <a:ext cx="10515600" cy="4351338"/>
          </a:xfrm>
        </p:spPr>
        <p:txBody>
          <a:bodyPr>
            <a:noAutofit/>
          </a:bodyPr>
          <a:lstStyle/>
          <a:p>
            <a:r>
              <a:rPr lang="ru-RU" sz="2400" b="1" dirty="0"/>
              <a:t>Крым</a:t>
            </a:r>
          </a:p>
          <a:p>
            <a:r>
              <a:rPr lang="ru-RU" sz="2400" b="1" dirty="0"/>
              <a:t>Северный Кавказ</a:t>
            </a:r>
          </a:p>
          <a:p>
            <a:r>
              <a:rPr lang="ru-RU" sz="2400" b="1" dirty="0"/>
              <a:t>Закавказье</a:t>
            </a:r>
          </a:p>
          <a:p>
            <a:r>
              <a:rPr lang="ru-RU" sz="2400" b="1" dirty="0"/>
              <a:t>Донбасс</a:t>
            </a:r>
          </a:p>
          <a:p>
            <a:r>
              <a:rPr lang="ru-RU" sz="2400" b="1" dirty="0"/>
              <a:t>Подмосковье</a:t>
            </a:r>
          </a:p>
          <a:p>
            <a:r>
              <a:rPr lang="ru-RU" sz="2400" b="1" dirty="0"/>
              <a:t>Поволжье</a:t>
            </a:r>
          </a:p>
          <a:p>
            <a:r>
              <a:rPr lang="ru-RU" sz="2400" b="1" dirty="0"/>
              <a:t>Северный и Южный Урал</a:t>
            </a:r>
          </a:p>
          <a:p>
            <a:r>
              <a:rPr lang="ru-RU" sz="2400" b="1" dirty="0"/>
              <a:t>Казахстан</a:t>
            </a:r>
          </a:p>
          <a:p>
            <a:r>
              <a:rPr lang="ru-RU" sz="2400" b="1" dirty="0"/>
              <a:t>Туркмения</a:t>
            </a:r>
          </a:p>
          <a:p>
            <a:r>
              <a:rPr lang="ru-RU" sz="2400" b="1" dirty="0"/>
              <a:t>Восточная Сибирь (Байкал)</a:t>
            </a:r>
          </a:p>
          <a:p>
            <a:r>
              <a:rPr lang="ru-RU" sz="2400" b="1" dirty="0"/>
              <a:t>Чукотка</a:t>
            </a:r>
          </a:p>
        </p:txBody>
      </p:sp>
      <p:pic>
        <p:nvPicPr>
          <p:cNvPr id="6" name="Рисунок 5" descr="Изображение выглядит как гора, внешний, небо, земл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6BA00D0-30C3-4647-B92E-CD27F3209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84" y="1872991"/>
            <a:ext cx="6124244" cy="43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71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A66AF-448B-476F-B425-238F891B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902" y="365125"/>
            <a:ext cx="7217898" cy="1325563"/>
          </a:xfrm>
        </p:spPr>
        <p:txBody>
          <a:bodyPr/>
          <a:lstStyle/>
          <a:p>
            <a:r>
              <a:rPr lang="ru-RU" dirty="0"/>
              <a:t>Работы на оползнях ЮБК в 1949-1950 гг.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6185D2-0A68-4714-AB84-13338CB50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714" y="1825625"/>
            <a:ext cx="7049086" cy="466725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Руководители – доценты Г.С. Золотарёв и А.А. Огильви</a:t>
            </a:r>
          </a:p>
          <a:p>
            <a:r>
              <a:rPr lang="ru-RU" dirty="0"/>
              <a:t>Участник, затем руководитель полевого электроразведочного отряда – студент 2-го, затем 3-го курса В.К. Хмелевской</a:t>
            </a:r>
          </a:p>
          <a:p>
            <a:r>
              <a:rPr lang="ru-RU" dirty="0"/>
              <a:t>Работы методом постоянного тока в вариантах зондирования и профилирования</a:t>
            </a:r>
          </a:p>
          <a:p>
            <a:r>
              <a:rPr lang="ru-RU" dirty="0"/>
              <a:t>Многократные задержания охраной и милицией на закрытых участках правительственных дач</a:t>
            </a:r>
          </a:p>
        </p:txBody>
      </p:sp>
      <p:pic>
        <p:nvPicPr>
          <p:cNvPr id="4" name="Рисунок 3" descr="C:\Users\ASUS\Downloads\15.jpg">
            <a:extLst>
              <a:ext uri="{FF2B5EF4-FFF2-40B4-BE49-F238E27FC236}">
                <a16:creationId xmlns:a16="http://schemas.microsoft.com/office/drawing/2014/main" id="{43335C24-0645-4DE7-9311-9F70E208AC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" y="0"/>
            <a:ext cx="38569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70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F490D-6813-4479-A49A-D9697F48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Геофизическая разведка проходки Ялтинского </a:t>
            </a:r>
            <a:r>
              <a:rPr lang="ru-RU" dirty="0" err="1"/>
              <a:t>гидротоннеля</a:t>
            </a:r>
            <a:r>
              <a:rPr lang="ru-RU" dirty="0"/>
              <a:t>, 1959-1963</a:t>
            </a:r>
          </a:p>
        </p:txBody>
      </p:sp>
      <p:pic>
        <p:nvPicPr>
          <p:cNvPr id="5" name="Объект 4" descr="Изображение выглядит как человек, держит, внешний, стар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0834098-AD92-4DE1-9F6C-6856332A9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8" y="1877281"/>
            <a:ext cx="3164175" cy="4824424"/>
          </a:xfr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F2BAE0BF-61F8-4C26-9385-7630E851B715}"/>
              </a:ext>
            </a:extLst>
          </p:cNvPr>
          <p:cNvSpPr txBox="1">
            <a:spLocks/>
          </p:cNvSpPr>
          <p:nvPr/>
        </p:nvSpPr>
        <p:spPr>
          <a:xfrm>
            <a:off x="337625" y="1877281"/>
            <a:ext cx="8159261" cy="4615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/>
              <a:t>Протяженность тоннеля 7 200 м, максимальная глубина 900 м</a:t>
            </a:r>
          </a:p>
          <a:p>
            <a:pPr>
              <a:spcBef>
                <a:spcPts val="0"/>
              </a:spcBef>
            </a:pPr>
            <a:r>
              <a:rPr lang="ru-RU" dirty="0"/>
              <a:t>Сопровождающая и опережающая геолого-геофизическая разведка</a:t>
            </a:r>
          </a:p>
          <a:p>
            <a:pPr>
              <a:spcBef>
                <a:spcPts val="0"/>
              </a:spcBef>
            </a:pPr>
            <a:r>
              <a:rPr lang="ru-RU" dirty="0"/>
              <a:t>Комплексная экспедиция из двух партий, ИМР (рук. Б.Н. Иванов) и МГУ (рук. А.А. Огильви, отв. исп. А.Г. </a:t>
            </a:r>
            <a:r>
              <a:rPr lang="ru-RU" dirty="0" err="1"/>
              <a:t>Гайнанов</a:t>
            </a:r>
            <a:r>
              <a:rPr lang="ru-RU" dirty="0"/>
              <a:t>, А.В. Калинин, А.А. </a:t>
            </a:r>
            <a:r>
              <a:rPr lang="ru-RU" dirty="0" err="1"/>
              <a:t>Либерман</a:t>
            </a:r>
            <a:r>
              <a:rPr lang="ru-RU" dirty="0"/>
              <a:t>, В.К. Хмелевской)</a:t>
            </a:r>
          </a:p>
          <a:p>
            <a:pPr>
              <a:spcBef>
                <a:spcPts val="0"/>
              </a:spcBef>
            </a:pPr>
            <a:r>
              <a:rPr lang="ru-RU" dirty="0"/>
              <a:t>Наземная и подземная электроразведка давала информацию об обводнённых и разломных зонах в карбонатных породах, о глубине до нижележащих терригенных пород</a:t>
            </a:r>
          </a:p>
        </p:txBody>
      </p:sp>
    </p:spTree>
    <p:extLst>
      <p:ext uri="{BB962C8B-B14F-4D97-AF65-F5344CB8AC3E}">
        <p14:creationId xmlns:p14="http://schemas.microsoft.com/office/powerpoint/2010/main" val="52366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18147-DB92-4628-8E47-D11DFFB63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Глубинный геоэлектрический разрез Новопавловка – Ялта (по В.К. Хмелевскому)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C2866-F6D1-41D3-BF5C-A3FCDAFDC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6714" y="1994441"/>
            <a:ext cx="2982350" cy="4547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b="1" dirty="0"/>
              <a:t>1 – центры двусторонних дипольных электрических зондирований; 2 - удельное электрическое сопротивление пород (</a:t>
            </a:r>
            <a:r>
              <a:rPr lang="ru-RU" sz="1500" b="1" dirty="0" err="1"/>
              <a:t>Ом</a:t>
            </a:r>
            <a:r>
              <a:rPr lang="ru-RU" sz="1500" dirty="0" err="1">
                <a:sym typeface="Symbol" panose="05050102010706020507" pitchFamily="18" charset="2"/>
              </a:rPr>
              <a:t></a:t>
            </a:r>
            <a:r>
              <a:rPr lang="ru-RU" sz="1500" b="1" dirty="0" err="1"/>
              <a:t>м</a:t>
            </a:r>
            <a:r>
              <a:rPr lang="ru-RU" sz="1500" b="1" dirty="0"/>
              <a:t>); 3 – палеозойский фундамент; 4 – терригенные </a:t>
            </a:r>
            <a:r>
              <a:rPr lang="ru-RU" sz="1500" b="1" dirty="0" err="1"/>
              <a:t>флишевые</a:t>
            </a:r>
            <a:r>
              <a:rPr lang="ru-RU" sz="1500" b="1" dirty="0"/>
              <a:t> отложения </a:t>
            </a:r>
            <a:r>
              <a:rPr lang="ru-RU" sz="1500" b="1" dirty="0" err="1"/>
              <a:t>таврической</a:t>
            </a:r>
            <a:r>
              <a:rPr lang="ru-RU" sz="1500" b="1" dirty="0"/>
              <a:t> серии; 5 – углистые терригенные и вулканогенно-осадочные образования средней юры; 6 – терригенно-карбонатные отложения верхней юры; 7 – меловые отложения; 8-9 – крутые тектонические нарушения: 8 – достоверные, 9 – предполагаемые; 10-11 – границы геоэлектрических горизонтов: 10 – достоверные, 11 – предполагаемые</a:t>
            </a:r>
            <a:endParaRPr lang="ru-RU" sz="1500" dirty="0"/>
          </a:p>
        </p:txBody>
      </p:sp>
      <p:pic>
        <p:nvPicPr>
          <p:cNvPr id="1026" name="Picture 2" descr="Хмелевской">
            <a:extLst>
              <a:ext uri="{FF2B5EF4-FFF2-40B4-BE49-F238E27FC236}">
                <a16:creationId xmlns:a16="http://schemas.microsoft.com/office/drawing/2014/main" id="{7EB75C42-A02E-44E1-8D23-4608A3D8E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2" y="2011075"/>
            <a:ext cx="8197917" cy="416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2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6E600-0A62-4CD0-A2AC-7EA89E8F4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40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Разработка В.К. Хмелевским </a:t>
            </a:r>
            <a:br>
              <a:rPr lang="ru-RU" dirty="0"/>
            </a:br>
            <a:r>
              <a:rPr lang="ru-RU" dirty="0"/>
              <a:t>методов интерпретации</a:t>
            </a:r>
            <a:br>
              <a:rPr lang="ru-RU" dirty="0"/>
            </a:br>
            <a:r>
              <a:rPr lang="ru-RU" dirty="0"/>
              <a:t>электроразведки постоянным током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53154-8A47-49DE-B1D3-7A895C3D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739"/>
            <a:ext cx="10515600" cy="3130688"/>
          </a:xfrm>
        </p:spPr>
        <p:txBody>
          <a:bodyPr/>
          <a:lstStyle/>
          <a:p>
            <a:r>
              <a:rPr lang="ru-RU" dirty="0"/>
              <a:t>«Получение экспрессных номографических и графических методов интерпретации семи полевых и подземных методов электромагнитного зондирования (ЭМЗ)»</a:t>
            </a:r>
          </a:p>
          <a:p>
            <a:r>
              <a:rPr lang="ru-RU" dirty="0"/>
              <a:t>«Учет искажающего влияния рельефа и горных выработок на результаты электроразведки методами сопротивлений»</a:t>
            </a:r>
          </a:p>
          <a:p>
            <a:r>
              <a:rPr lang="ru-RU" dirty="0"/>
              <a:t>«В.К. Хмелевской – родоначальник малоглубинной электроразведки в России» (И.Н. Модин, 2018)</a:t>
            </a:r>
          </a:p>
        </p:txBody>
      </p:sp>
    </p:spTree>
    <p:extLst>
      <p:ext uri="{BB962C8B-B14F-4D97-AF65-F5344CB8AC3E}">
        <p14:creationId xmlns:p14="http://schemas.microsoft.com/office/powerpoint/2010/main" val="166747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8EF8D-8855-4BCA-80FC-D3367682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Некоторые результаты магнитотеллурических зондирований (И.И. Рокитянский и др.)</a:t>
            </a:r>
          </a:p>
        </p:txBody>
      </p:sp>
      <p:pic>
        <p:nvPicPr>
          <p:cNvPr id="5" name="Объект 4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21DF82F-8097-4A09-BDE3-1CFBA26B0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4" y="1825624"/>
            <a:ext cx="6397882" cy="4815781"/>
          </a:xfrm>
        </p:spPr>
      </p:pic>
    </p:spTree>
    <p:extLst>
      <p:ext uri="{BB962C8B-B14F-4D97-AF65-F5344CB8AC3E}">
        <p14:creationId xmlns:p14="http://schemas.microsoft.com/office/powerpoint/2010/main" val="346330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8A6F8-A530-4197-8B09-68EBA44B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49" y="365125"/>
            <a:ext cx="11000095" cy="1325563"/>
          </a:xfrm>
        </p:spPr>
        <p:txBody>
          <a:bodyPr/>
          <a:lstStyle/>
          <a:p>
            <a:r>
              <a:rPr lang="ru-RU" dirty="0"/>
              <a:t>Профиль МТЗ 2016 г. (ООО «Северо-Запад»)</a:t>
            </a:r>
          </a:p>
        </p:txBody>
      </p:sp>
      <p:pic>
        <p:nvPicPr>
          <p:cNvPr id="2050" name="Picture 2" descr="КФМ">
            <a:extLst>
              <a:ext uri="{FF2B5EF4-FFF2-40B4-BE49-F238E27FC236}">
                <a16:creationId xmlns:a16="http://schemas.microsoft.com/office/drawing/2014/main" id="{9002A8A3-00F1-4E58-B62F-3D22F6F6C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65" y="1640907"/>
            <a:ext cx="8476508" cy="481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726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658</Words>
  <Application>Microsoft Office PowerPoint</Application>
  <PresentationFormat>Широкоэкранный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Вклад В.К. Хмелевского в развитие геофизических методов исследования земной коры</vt:lpstr>
      <vt:lpstr>План доклада</vt:lpstr>
      <vt:lpstr>Регионы, в которых В.К. проводил исследования</vt:lpstr>
      <vt:lpstr>Работы на оползнях ЮБК в 1949-1950 гг.</vt:lpstr>
      <vt:lpstr>Геофизическая разведка проходки Ялтинского гидротоннеля, 1959-1963</vt:lpstr>
      <vt:lpstr>Глубинный геоэлектрический разрез Новопавловка – Ялта (по В.К. Хмелевскому)</vt:lpstr>
      <vt:lpstr>Разработка В.К. Хмелевским  методов интерпретации электроразведки постоянным током</vt:lpstr>
      <vt:lpstr>Некоторые результаты магнитотеллурических зондирований (И.И. Рокитянский и др.)</vt:lpstr>
      <vt:lpstr>Профиль МТЗ 2016 г. (ООО «Северо-Запад»)</vt:lpstr>
      <vt:lpstr>Геоэлектрический разрез по профилю Новопавловка – Ялта (2018 г.)</vt:lpstr>
      <vt:lpstr>Разработка методов интерпретации низкочастотных электромагнитных зондирований</vt:lpstr>
      <vt:lpstr>Сводные кривые ЭМЗ</vt:lpstr>
      <vt:lpstr>Геофизическая база МГУ в Александровке имени профессора В.К Хмелевского</vt:lpstr>
      <vt:lpstr>Высокочастотная электроразведка в ранних работах В.К. Хмелевского</vt:lpstr>
      <vt:lpstr>Кривые РВИЗ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Геоэлектрические исследования Горного Крыма в первых работах В.К. Хмелевского и в настоящее время</dc:title>
  <dc:creator>Павел Пушкарев</dc:creator>
  <cp:lastModifiedBy>Павел Пушкарев</cp:lastModifiedBy>
  <cp:revision>26</cp:revision>
  <dcterms:created xsi:type="dcterms:W3CDTF">2018-02-06T12:19:59Z</dcterms:created>
  <dcterms:modified xsi:type="dcterms:W3CDTF">2019-05-16T20:22:23Z</dcterms:modified>
</cp:coreProperties>
</file>